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7" r:id="rId2"/>
    <p:sldId id="256" r:id="rId3"/>
    <p:sldId id="266" r:id="rId4"/>
    <p:sldId id="258" r:id="rId5"/>
    <p:sldId id="259" r:id="rId6"/>
    <p:sldId id="262" r:id="rId7"/>
    <p:sldId id="263" r:id="rId8"/>
    <p:sldId id="270" r:id="rId9"/>
    <p:sldId id="265" r:id="rId10"/>
    <p:sldId id="271" r:id="rId11"/>
    <p:sldId id="269" r:id="rId12"/>
    <p:sldId id="272" r:id="rId13"/>
    <p:sldId id="264" r:id="rId14"/>
    <p:sldId id="274"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64" d="100"/>
          <a:sy n="64"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DE024-ED86-48B4-A040-D7C1B5EC157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A61E1BD-CE90-4F37-8B4D-43AA7C25402B}">
      <dgm:prSet/>
      <dgm:spPr/>
      <dgm:t>
        <a:bodyPr/>
        <a:lstStyle/>
        <a:p>
          <a:r>
            <a:rPr lang="en-GB" b="1" dirty="0">
              <a:latin typeface="Tw Cen MT Condensed" panose="020B0606020104020203" pitchFamily="34" charset="0"/>
            </a:rPr>
            <a:t>Digital literacy is</a:t>
          </a:r>
          <a:r>
            <a:rPr lang="en-GB" dirty="0">
              <a:latin typeface="Tw Cen MT Condensed" panose="020B0606020104020203" pitchFamily="34" charset="0"/>
            </a:rPr>
            <a:t> the ability to identify and use technology confidently, creatively and critically to meet the demands and challenges of living, learning and working.</a:t>
          </a:r>
          <a:endParaRPr lang="en-US" dirty="0">
            <a:latin typeface="Tw Cen MT Condensed" panose="020B0606020104020203" pitchFamily="34" charset="0"/>
          </a:endParaRPr>
        </a:p>
      </dgm:t>
    </dgm:pt>
    <dgm:pt modelId="{01940AF9-2D8D-4381-B885-794891167F3F}" type="parTrans" cxnId="{A77EE905-2C7F-4DAF-9DAB-088D1AAC24CA}">
      <dgm:prSet/>
      <dgm:spPr/>
      <dgm:t>
        <a:bodyPr/>
        <a:lstStyle/>
        <a:p>
          <a:endParaRPr lang="en-US"/>
        </a:p>
      </dgm:t>
    </dgm:pt>
    <dgm:pt modelId="{4C4F142F-0975-4D9B-826E-B3EFCC878ED2}" type="sibTrans" cxnId="{A77EE905-2C7F-4DAF-9DAB-088D1AAC24CA}">
      <dgm:prSet/>
      <dgm:spPr/>
      <dgm:t>
        <a:bodyPr/>
        <a:lstStyle/>
        <a:p>
          <a:endParaRPr lang="en-US"/>
        </a:p>
      </dgm:t>
    </dgm:pt>
    <dgm:pt modelId="{966DC336-F597-41FF-9974-EABDA2F29949}">
      <dgm:prSet/>
      <dgm:spPr/>
      <dgm:t>
        <a:bodyPr/>
        <a:lstStyle/>
        <a:p>
          <a:r>
            <a:rPr lang="en-GB" b="1" dirty="0">
              <a:latin typeface="Tw Cen MT Condensed" panose="020B0606020104020203" pitchFamily="34" charset="0"/>
            </a:rPr>
            <a:t>Digital literacy</a:t>
          </a:r>
          <a:r>
            <a:rPr lang="en-GB" dirty="0">
              <a:latin typeface="Tw Cen MT Condensed" panose="020B0606020104020203" pitchFamily="34" charset="0"/>
            </a:rPr>
            <a:t> encompasses a wide range of  technologies such as mobile devices, computers, machines, software programs including social networking platforms.</a:t>
          </a:r>
          <a:endParaRPr lang="en-US" dirty="0">
            <a:latin typeface="Tw Cen MT Condensed" panose="020B0606020104020203" pitchFamily="34" charset="0"/>
          </a:endParaRPr>
        </a:p>
      </dgm:t>
    </dgm:pt>
    <dgm:pt modelId="{410D29F5-34B4-4CC1-9E93-6475E5B4F42A}" type="parTrans" cxnId="{ECCAFE6A-E69F-45EA-BE6B-C46CB242119A}">
      <dgm:prSet/>
      <dgm:spPr/>
      <dgm:t>
        <a:bodyPr/>
        <a:lstStyle/>
        <a:p>
          <a:endParaRPr lang="en-US"/>
        </a:p>
      </dgm:t>
    </dgm:pt>
    <dgm:pt modelId="{F12EB716-B88A-4AC7-BB55-1528797B9436}" type="sibTrans" cxnId="{ECCAFE6A-E69F-45EA-BE6B-C46CB242119A}">
      <dgm:prSet/>
      <dgm:spPr/>
      <dgm:t>
        <a:bodyPr/>
        <a:lstStyle/>
        <a:p>
          <a:endParaRPr lang="en-US"/>
        </a:p>
      </dgm:t>
    </dgm:pt>
    <dgm:pt modelId="{F74EBDBC-0F71-475A-B198-DF8B38B878C0}">
      <dgm:prSet/>
      <dgm:spPr/>
      <dgm:t>
        <a:bodyPr/>
        <a:lstStyle/>
        <a:p>
          <a:r>
            <a:rPr lang="en-GB" dirty="0">
              <a:latin typeface="Tw Cen MT Condensed" panose="020B0606020104020203" pitchFamily="34" charset="0"/>
            </a:rPr>
            <a:t>It allows interactions and communications, creation and innovation through digital technologies.</a:t>
          </a:r>
          <a:endParaRPr lang="en-US" dirty="0">
            <a:latin typeface="Tw Cen MT Condensed" panose="020B0606020104020203" pitchFamily="34" charset="0"/>
          </a:endParaRPr>
        </a:p>
      </dgm:t>
    </dgm:pt>
    <dgm:pt modelId="{8B9C4F50-8AEA-4E45-8797-CFDD119BF637}" type="parTrans" cxnId="{A295531C-D978-4A75-8618-3B3477F3033F}">
      <dgm:prSet/>
      <dgm:spPr/>
      <dgm:t>
        <a:bodyPr/>
        <a:lstStyle/>
        <a:p>
          <a:endParaRPr lang="en-US"/>
        </a:p>
      </dgm:t>
    </dgm:pt>
    <dgm:pt modelId="{3024270B-3BA7-4AFA-8BC3-DA5A7896556B}" type="sibTrans" cxnId="{A295531C-D978-4A75-8618-3B3477F3033F}">
      <dgm:prSet/>
      <dgm:spPr/>
      <dgm:t>
        <a:bodyPr/>
        <a:lstStyle/>
        <a:p>
          <a:endParaRPr lang="en-US"/>
        </a:p>
      </dgm:t>
    </dgm:pt>
    <dgm:pt modelId="{2190C8C3-3C86-41A4-A2B5-65DCDA82B68A}" type="pres">
      <dgm:prSet presAssocID="{562DE024-ED86-48B4-A040-D7C1B5EC1570}" presName="linear" presStyleCnt="0">
        <dgm:presLayoutVars>
          <dgm:animLvl val="lvl"/>
          <dgm:resizeHandles val="exact"/>
        </dgm:presLayoutVars>
      </dgm:prSet>
      <dgm:spPr/>
    </dgm:pt>
    <dgm:pt modelId="{A84DC995-26A7-4E44-83E9-2952C69102FE}" type="pres">
      <dgm:prSet presAssocID="{8A61E1BD-CE90-4F37-8B4D-43AA7C25402B}" presName="parentText" presStyleLbl="node1" presStyleIdx="0" presStyleCnt="3">
        <dgm:presLayoutVars>
          <dgm:chMax val="0"/>
          <dgm:bulletEnabled val="1"/>
        </dgm:presLayoutVars>
      </dgm:prSet>
      <dgm:spPr/>
    </dgm:pt>
    <dgm:pt modelId="{43C4DA1C-314B-44C3-9FCF-78A22ECBE346}" type="pres">
      <dgm:prSet presAssocID="{4C4F142F-0975-4D9B-826E-B3EFCC878ED2}" presName="spacer" presStyleCnt="0"/>
      <dgm:spPr/>
    </dgm:pt>
    <dgm:pt modelId="{26526ECC-332A-4337-9E8A-9F0E8007ADFE}" type="pres">
      <dgm:prSet presAssocID="{966DC336-F597-41FF-9974-EABDA2F29949}" presName="parentText" presStyleLbl="node1" presStyleIdx="1" presStyleCnt="3">
        <dgm:presLayoutVars>
          <dgm:chMax val="0"/>
          <dgm:bulletEnabled val="1"/>
        </dgm:presLayoutVars>
      </dgm:prSet>
      <dgm:spPr/>
    </dgm:pt>
    <dgm:pt modelId="{41EE7597-6772-41D2-93FA-819F42E88273}" type="pres">
      <dgm:prSet presAssocID="{F12EB716-B88A-4AC7-BB55-1528797B9436}" presName="spacer" presStyleCnt="0"/>
      <dgm:spPr/>
    </dgm:pt>
    <dgm:pt modelId="{C9E2C278-18F2-45B0-B32D-3E42917FD5CB}" type="pres">
      <dgm:prSet presAssocID="{F74EBDBC-0F71-475A-B198-DF8B38B878C0}" presName="parentText" presStyleLbl="node1" presStyleIdx="2" presStyleCnt="3">
        <dgm:presLayoutVars>
          <dgm:chMax val="0"/>
          <dgm:bulletEnabled val="1"/>
        </dgm:presLayoutVars>
      </dgm:prSet>
      <dgm:spPr/>
    </dgm:pt>
  </dgm:ptLst>
  <dgm:cxnLst>
    <dgm:cxn modelId="{A77EE905-2C7F-4DAF-9DAB-088D1AAC24CA}" srcId="{562DE024-ED86-48B4-A040-D7C1B5EC1570}" destId="{8A61E1BD-CE90-4F37-8B4D-43AA7C25402B}" srcOrd="0" destOrd="0" parTransId="{01940AF9-2D8D-4381-B885-794891167F3F}" sibTransId="{4C4F142F-0975-4D9B-826E-B3EFCC878ED2}"/>
    <dgm:cxn modelId="{A295531C-D978-4A75-8618-3B3477F3033F}" srcId="{562DE024-ED86-48B4-A040-D7C1B5EC1570}" destId="{F74EBDBC-0F71-475A-B198-DF8B38B878C0}" srcOrd="2" destOrd="0" parTransId="{8B9C4F50-8AEA-4E45-8797-CFDD119BF637}" sibTransId="{3024270B-3BA7-4AFA-8BC3-DA5A7896556B}"/>
    <dgm:cxn modelId="{B29C2F2C-1681-4072-9FC6-60426833FB9E}" type="presOf" srcId="{562DE024-ED86-48B4-A040-D7C1B5EC1570}" destId="{2190C8C3-3C86-41A4-A2B5-65DCDA82B68A}" srcOrd="0" destOrd="0" presId="urn:microsoft.com/office/officeart/2005/8/layout/vList2"/>
    <dgm:cxn modelId="{BC09382E-0926-4BC2-A518-B4B41D07E4B3}" type="presOf" srcId="{966DC336-F597-41FF-9974-EABDA2F29949}" destId="{26526ECC-332A-4337-9E8A-9F0E8007ADFE}" srcOrd="0" destOrd="0" presId="urn:microsoft.com/office/officeart/2005/8/layout/vList2"/>
    <dgm:cxn modelId="{1E8EF160-B45A-4101-ABF8-3B67D5936303}" type="presOf" srcId="{F74EBDBC-0F71-475A-B198-DF8B38B878C0}" destId="{C9E2C278-18F2-45B0-B32D-3E42917FD5CB}" srcOrd="0" destOrd="0" presId="urn:microsoft.com/office/officeart/2005/8/layout/vList2"/>
    <dgm:cxn modelId="{ECCAFE6A-E69F-45EA-BE6B-C46CB242119A}" srcId="{562DE024-ED86-48B4-A040-D7C1B5EC1570}" destId="{966DC336-F597-41FF-9974-EABDA2F29949}" srcOrd="1" destOrd="0" parTransId="{410D29F5-34B4-4CC1-9E93-6475E5B4F42A}" sibTransId="{F12EB716-B88A-4AC7-BB55-1528797B9436}"/>
    <dgm:cxn modelId="{616E40A2-D4C3-43DA-99EA-F5E75997383A}" type="presOf" srcId="{8A61E1BD-CE90-4F37-8B4D-43AA7C25402B}" destId="{A84DC995-26A7-4E44-83E9-2952C69102FE}" srcOrd="0" destOrd="0" presId="urn:microsoft.com/office/officeart/2005/8/layout/vList2"/>
    <dgm:cxn modelId="{E4D3F513-6FBC-4A77-97A0-43A46C0FCA53}" type="presParOf" srcId="{2190C8C3-3C86-41A4-A2B5-65DCDA82B68A}" destId="{A84DC995-26A7-4E44-83E9-2952C69102FE}" srcOrd="0" destOrd="0" presId="urn:microsoft.com/office/officeart/2005/8/layout/vList2"/>
    <dgm:cxn modelId="{D990BAAE-8939-45CE-8873-12B8E86A2F44}" type="presParOf" srcId="{2190C8C3-3C86-41A4-A2B5-65DCDA82B68A}" destId="{43C4DA1C-314B-44C3-9FCF-78A22ECBE346}" srcOrd="1" destOrd="0" presId="urn:microsoft.com/office/officeart/2005/8/layout/vList2"/>
    <dgm:cxn modelId="{4C2A86D2-3333-4E27-946E-A8B66299E9FA}" type="presParOf" srcId="{2190C8C3-3C86-41A4-A2B5-65DCDA82B68A}" destId="{26526ECC-332A-4337-9E8A-9F0E8007ADFE}" srcOrd="2" destOrd="0" presId="urn:microsoft.com/office/officeart/2005/8/layout/vList2"/>
    <dgm:cxn modelId="{282B109E-C63C-478B-BD0B-41CB34C46D70}" type="presParOf" srcId="{2190C8C3-3C86-41A4-A2B5-65DCDA82B68A}" destId="{41EE7597-6772-41D2-93FA-819F42E88273}" srcOrd="3" destOrd="0" presId="urn:microsoft.com/office/officeart/2005/8/layout/vList2"/>
    <dgm:cxn modelId="{A469C075-AFFE-47A1-96E3-86FAE3CA73ED}" type="presParOf" srcId="{2190C8C3-3C86-41A4-A2B5-65DCDA82B68A}" destId="{C9E2C278-18F2-45B0-B32D-3E42917FD5C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DC995-26A7-4E44-83E9-2952C69102FE}">
      <dsp:nvSpPr>
        <dsp:cNvPr id="0" name=""/>
        <dsp:cNvSpPr/>
      </dsp:nvSpPr>
      <dsp:spPr>
        <a:xfrm>
          <a:off x="0" y="87322"/>
          <a:ext cx="6290226" cy="170586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latin typeface="Tw Cen MT Condensed" panose="020B0606020104020203" pitchFamily="34" charset="0"/>
            </a:rPr>
            <a:t>Digital literacy is</a:t>
          </a:r>
          <a:r>
            <a:rPr lang="en-GB" sz="2700" kern="1200" dirty="0">
              <a:latin typeface="Tw Cen MT Condensed" panose="020B0606020104020203" pitchFamily="34" charset="0"/>
            </a:rPr>
            <a:t> the ability to identify and use technology confidently, creatively and critically to meet the demands and challenges of living, learning and working.</a:t>
          </a:r>
          <a:endParaRPr lang="en-US" sz="2700" kern="1200" dirty="0">
            <a:latin typeface="Tw Cen MT Condensed" panose="020B0606020104020203" pitchFamily="34" charset="0"/>
          </a:endParaRPr>
        </a:p>
      </dsp:txBody>
      <dsp:txXfrm>
        <a:off x="83273" y="170595"/>
        <a:ext cx="6123680" cy="1539314"/>
      </dsp:txXfrm>
    </dsp:sp>
    <dsp:sp modelId="{26526ECC-332A-4337-9E8A-9F0E8007ADFE}">
      <dsp:nvSpPr>
        <dsp:cNvPr id="0" name=""/>
        <dsp:cNvSpPr/>
      </dsp:nvSpPr>
      <dsp:spPr>
        <a:xfrm>
          <a:off x="0" y="1870942"/>
          <a:ext cx="6290226" cy="1705860"/>
        </a:xfrm>
        <a:prstGeom prst="roundRect">
          <a:avLst/>
        </a:prstGeom>
        <a:gradFill rotWithShape="0">
          <a:gsLst>
            <a:gs pos="0">
              <a:schemeClr val="accent2">
                <a:hueOff val="-1279471"/>
                <a:satOff val="-14424"/>
                <a:lumOff val="1766"/>
                <a:alphaOff val="0"/>
                <a:tint val="96000"/>
                <a:satMod val="100000"/>
                <a:lumMod val="104000"/>
              </a:schemeClr>
            </a:gs>
            <a:gs pos="78000">
              <a:schemeClr val="accent2">
                <a:hueOff val="-1279471"/>
                <a:satOff val="-14424"/>
                <a:lumOff val="176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latin typeface="Tw Cen MT Condensed" panose="020B0606020104020203" pitchFamily="34" charset="0"/>
            </a:rPr>
            <a:t>Digital literacy</a:t>
          </a:r>
          <a:r>
            <a:rPr lang="en-GB" sz="2700" kern="1200" dirty="0">
              <a:latin typeface="Tw Cen MT Condensed" panose="020B0606020104020203" pitchFamily="34" charset="0"/>
            </a:rPr>
            <a:t> encompasses a wide range of  technologies such as mobile devices, computers, machines, software programs including social networking platforms.</a:t>
          </a:r>
          <a:endParaRPr lang="en-US" sz="2700" kern="1200" dirty="0">
            <a:latin typeface="Tw Cen MT Condensed" panose="020B0606020104020203" pitchFamily="34" charset="0"/>
          </a:endParaRPr>
        </a:p>
      </dsp:txBody>
      <dsp:txXfrm>
        <a:off x="83273" y="1954215"/>
        <a:ext cx="6123680" cy="1539314"/>
      </dsp:txXfrm>
    </dsp:sp>
    <dsp:sp modelId="{C9E2C278-18F2-45B0-B32D-3E42917FD5CB}">
      <dsp:nvSpPr>
        <dsp:cNvPr id="0" name=""/>
        <dsp:cNvSpPr/>
      </dsp:nvSpPr>
      <dsp:spPr>
        <a:xfrm>
          <a:off x="0" y="3654562"/>
          <a:ext cx="6290226" cy="1705860"/>
        </a:xfrm>
        <a:prstGeom prst="roundRect">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latin typeface="Tw Cen MT Condensed" panose="020B0606020104020203" pitchFamily="34" charset="0"/>
            </a:rPr>
            <a:t>It allows interactions and communications, creation and innovation through digital technologies.</a:t>
          </a:r>
          <a:endParaRPr lang="en-US" sz="2700" kern="1200" dirty="0">
            <a:latin typeface="Tw Cen MT Condensed" panose="020B0606020104020203" pitchFamily="34" charset="0"/>
          </a:endParaRPr>
        </a:p>
      </dsp:txBody>
      <dsp:txXfrm>
        <a:off x="83273" y="3737835"/>
        <a:ext cx="6123680" cy="15393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7699396-1961-4144-B606-BB7F533C55C8}" type="datetimeFigureOut">
              <a:rPr lang="en-ZA" smtClean="0"/>
              <a:t>2020/04/15</a:t>
            </a:fld>
            <a:endParaRPr lang="en-ZA"/>
          </a:p>
        </p:txBody>
      </p:sp>
      <p:sp>
        <p:nvSpPr>
          <p:cNvPr id="5" name="Footer Placeholder 4"/>
          <p:cNvSpPr>
            <a:spLocks noGrp="1"/>
          </p:cNvSpPr>
          <p:nvPr>
            <p:ph type="ftr" sz="quarter" idx="11"/>
          </p:nvPr>
        </p:nvSpPr>
        <p:spPr>
          <a:xfrm>
            <a:off x="1371600" y="4323845"/>
            <a:ext cx="6400800" cy="365125"/>
          </a:xfrm>
        </p:spPr>
        <p:txBody>
          <a:bodyPr/>
          <a:lstStyle/>
          <a:p>
            <a:endParaRPr lang="en-ZA"/>
          </a:p>
        </p:txBody>
      </p:sp>
      <p:sp>
        <p:nvSpPr>
          <p:cNvPr id="6" name="Slide Number Placeholder 5"/>
          <p:cNvSpPr>
            <a:spLocks noGrp="1"/>
          </p:cNvSpPr>
          <p:nvPr>
            <p:ph type="sldNum" sz="quarter" idx="12"/>
          </p:nvPr>
        </p:nvSpPr>
        <p:spPr>
          <a:xfrm>
            <a:off x="8077200" y="1430866"/>
            <a:ext cx="2743200" cy="365125"/>
          </a:xfrm>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136299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14372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a:xfrm>
            <a:off x="685800" y="379941"/>
            <a:ext cx="6991492" cy="365125"/>
          </a:xfrm>
        </p:spPr>
        <p:txBody>
          <a:bodyPr/>
          <a:lstStyle/>
          <a:p>
            <a:endParaRPr lang="en-ZA"/>
          </a:p>
        </p:txBody>
      </p:sp>
      <p:sp>
        <p:nvSpPr>
          <p:cNvPr id="7" name="Slide Number Placeholder 6"/>
          <p:cNvSpPr>
            <a:spLocks noGrp="1"/>
          </p:cNvSpPr>
          <p:nvPr>
            <p:ph type="sldNum" sz="quarter" idx="12"/>
          </p:nvPr>
        </p:nvSpPr>
        <p:spPr>
          <a:xfrm>
            <a:off x="10862452" y="381000"/>
            <a:ext cx="643748" cy="365125"/>
          </a:xfrm>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84156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a:xfrm>
            <a:off x="685800" y="379941"/>
            <a:ext cx="6991492" cy="365125"/>
          </a:xfrm>
        </p:spPr>
        <p:txBody>
          <a:bodyPr/>
          <a:lstStyle/>
          <a:p>
            <a:endParaRPr lang="en-ZA"/>
          </a:p>
        </p:txBody>
      </p:sp>
      <p:sp>
        <p:nvSpPr>
          <p:cNvPr id="7" name="Slide Number Placeholder 6"/>
          <p:cNvSpPr>
            <a:spLocks noGrp="1"/>
          </p:cNvSpPr>
          <p:nvPr>
            <p:ph type="sldNum" sz="quarter" idx="12"/>
          </p:nvPr>
        </p:nvSpPr>
        <p:spPr>
          <a:xfrm>
            <a:off x="10862452" y="381000"/>
            <a:ext cx="643748" cy="365125"/>
          </a:xfrm>
        </p:spPr>
        <p:txBody>
          <a:bodyPr/>
          <a:lstStyle/>
          <a:p>
            <a:fld id="{2F6A8838-7B4F-4CF1-B102-8EB06753B3A1}" type="slidenum">
              <a:rPr lang="en-ZA" smtClean="0"/>
              <a:t>‹#›</a:t>
            </a:fld>
            <a:endParaRPr lang="en-Z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018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a:xfrm>
            <a:off x="685800" y="378883"/>
            <a:ext cx="6991492" cy="365125"/>
          </a:xfrm>
        </p:spPr>
        <p:txBody>
          <a:bodyPr/>
          <a:lstStyle/>
          <a:p>
            <a:endParaRPr lang="en-ZA"/>
          </a:p>
        </p:txBody>
      </p:sp>
      <p:sp>
        <p:nvSpPr>
          <p:cNvPr id="7" name="Slide Number Placeholder 6"/>
          <p:cNvSpPr>
            <a:spLocks noGrp="1"/>
          </p:cNvSpPr>
          <p:nvPr>
            <p:ph type="sldNum" sz="quarter" idx="12"/>
          </p:nvPr>
        </p:nvSpPr>
        <p:spPr>
          <a:xfrm>
            <a:off x="10862452" y="381000"/>
            <a:ext cx="643748" cy="365125"/>
          </a:xfrm>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375414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699396-1961-4144-B606-BB7F533C55C8}" type="datetimeFigureOut">
              <a:rPr lang="en-ZA" smtClean="0"/>
              <a:t>2020/04/15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185743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699396-1961-4144-B606-BB7F533C55C8}" type="datetimeFigureOut">
              <a:rPr lang="en-ZA" smtClean="0"/>
              <a:t>2020/04/15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141093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99396-1961-4144-B606-BB7F533C55C8}" type="datetimeFigureOut">
              <a:rPr lang="en-ZA" smtClean="0"/>
              <a:t>2020/04/15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78312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7699396-1961-4144-B606-BB7F533C55C8}" type="datetimeFigureOut">
              <a:rPr lang="en-ZA" smtClean="0"/>
              <a:t>2020/04/15</a:t>
            </a:fld>
            <a:endParaRPr lang="en-ZA"/>
          </a:p>
        </p:txBody>
      </p:sp>
      <p:sp>
        <p:nvSpPr>
          <p:cNvPr id="5" name="Footer Placeholder 4"/>
          <p:cNvSpPr>
            <a:spLocks noGrp="1"/>
          </p:cNvSpPr>
          <p:nvPr>
            <p:ph type="ftr" sz="quarter" idx="11"/>
          </p:nvPr>
        </p:nvSpPr>
        <p:spPr>
          <a:xfrm>
            <a:off x="685800" y="381000"/>
            <a:ext cx="6991492" cy="365125"/>
          </a:xfrm>
        </p:spPr>
        <p:txBody>
          <a:bodyPr/>
          <a:lstStyle/>
          <a:p>
            <a:endParaRPr lang="en-ZA"/>
          </a:p>
        </p:txBody>
      </p:sp>
      <p:sp>
        <p:nvSpPr>
          <p:cNvPr id="6" name="Slide Number Placeholder 5"/>
          <p:cNvSpPr>
            <a:spLocks noGrp="1"/>
          </p:cNvSpPr>
          <p:nvPr>
            <p:ph type="sldNum" sz="quarter" idx="12"/>
          </p:nvPr>
        </p:nvSpPr>
        <p:spPr>
          <a:xfrm>
            <a:off x="10862452" y="381000"/>
            <a:ext cx="643748" cy="365125"/>
          </a:xfrm>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75939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99396-1961-4144-B606-BB7F533C55C8}" type="datetimeFigureOut">
              <a:rPr lang="en-ZA" smtClean="0"/>
              <a:t>2020/04/15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316413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7699396-1961-4144-B606-BB7F533C55C8}" type="datetimeFigureOut">
              <a:rPr lang="en-ZA" smtClean="0"/>
              <a:t>2020/04/15</a:t>
            </a:fld>
            <a:endParaRPr lang="en-ZA"/>
          </a:p>
        </p:txBody>
      </p:sp>
      <p:sp>
        <p:nvSpPr>
          <p:cNvPr id="5" name="Footer Placeholder 4"/>
          <p:cNvSpPr>
            <a:spLocks noGrp="1"/>
          </p:cNvSpPr>
          <p:nvPr>
            <p:ph type="ftr" sz="quarter" idx="11"/>
          </p:nvPr>
        </p:nvSpPr>
        <p:spPr>
          <a:xfrm>
            <a:off x="685800" y="381001"/>
            <a:ext cx="6991492" cy="364065"/>
          </a:xfrm>
        </p:spPr>
        <p:txBody>
          <a:bodyPr/>
          <a:lstStyle/>
          <a:p>
            <a:endParaRPr lang="en-ZA"/>
          </a:p>
        </p:txBody>
      </p:sp>
      <p:sp>
        <p:nvSpPr>
          <p:cNvPr id="6" name="Slide Number Placeholder 5"/>
          <p:cNvSpPr>
            <a:spLocks noGrp="1"/>
          </p:cNvSpPr>
          <p:nvPr>
            <p:ph type="sldNum" sz="quarter" idx="12"/>
          </p:nvPr>
        </p:nvSpPr>
        <p:spPr>
          <a:xfrm>
            <a:off x="10862452" y="381000"/>
            <a:ext cx="643748" cy="365125"/>
          </a:xfrm>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9985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377211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99396-1961-4144-B606-BB7F533C55C8}" type="datetimeFigureOut">
              <a:rPr lang="en-ZA" smtClean="0"/>
              <a:t>2020/04/15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296840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99396-1961-4144-B606-BB7F533C55C8}" type="datetimeFigureOut">
              <a:rPr lang="en-ZA" smtClean="0"/>
              <a:t>2020/04/15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304042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99396-1961-4144-B606-BB7F533C55C8}" type="datetimeFigureOut">
              <a:rPr lang="en-ZA" smtClean="0"/>
              <a:t>2020/04/15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308283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76287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9396-1961-4144-B606-BB7F533C55C8}" type="datetimeFigureOut">
              <a:rPr lang="en-ZA" smtClean="0"/>
              <a:t>2020/04/15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6A8838-7B4F-4CF1-B102-8EB06753B3A1}" type="slidenum">
              <a:rPr lang="en-ZA" smtClean="0"/>
              <a:t>‹#›</a:t>
            </a:fld>
            <a:endParaRPr lang="en-ZA"/>
          </a:p>
        </p:txBody>
      </p:sp>
    </p:spTree>
    <p:extLst>
      <p:ext uri="{BB962C8B-B14F-4D97-AF65-F5344CB8AC3E}">
        <p14:creationId xmlns:p14="http://schemas.microsoft.com/office/powerpoint/2010/main" val="17098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699396-1961-4144-B606-BB7F533C55C8}" type="datetimeFigureOut">
              <a:rPr lang="en-ZA" smtClean="0"/>
              <a:t>2020/04/15</a:t>
            </a:fld>
            <a:endParaRPr lang="en-Z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6A8838-7B4F-4CF1-B102-8EB06753B3A1}" type="slidenum">
              <a:rPr lang="en-ZA" smtClean="0"/>
              <a:t>‹#›</a:t>
            </a:fld>
            <a:endParaRPr lang="en-ZA"/>
          </a:p>
        </p:txBody>
      </p:sp>
    </p:spTree>
    <p:extLst>
      <p:ext uri="{BB962C8B-B14F-4D97-AF65-F5344CB8AC3E}">
        <p14:creationId xmlns:p14="http://schemas.microsoft.com/office/powerpoint/2010/main" val="27502398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lison.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Digital Literacy | Listen via Stitcher for Podcasts">
            <a:extLst>
              <a:ext uri="{FF2B5EF4-FFF2-40B4-BE49-F238E27FC236}">
                <a16:creationId xmlns:a16="http://schemas.microsoft.com/office/drawing/2014/main" id="{5FA6C653-F058-448A-A6EC-667F13FD14A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2011" b="217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E0D0EA-4516-4852-BDE0-169B763B67EF}"/>
              </a:ext>
            </a:extLst>
          </p:cNvPr>
          <p:cNvSpPr>
            <a:spLocks noGrp="1"/>
          </p:cNvSpPr>
          <p:nvPr>
            <p:ph type="ctrTitle"/>
          </p:nvPr>
        </p:nvSpPr>
        <p:spPr>
          <a:xfrm>
            <a:off x="1725561" y="3337721"/>
            <a:ext cx="9448800" cy="1825096"/>
          </a:xfrm>
        </p:spPr>
        <p:txBody>
          <a:bodyPr>
            <a:normAutofit/>
          </a:bodyPr>
          <a:lstStyle/>
          <a:p>
            <a:r>
              <a:rPr lang="en-ZA" sz="8800" dirty="0">
                <a:latin typeface="Tw Cen MT Condensed" panose="020B0606020104020203" pitchFamily="34" charset="0"/>
              </a:rPr>
              <a:t>Empower &amp; engage</a:t>
            </a:r>
          </a:p>
        </p:txBody>
      </p:sp>
      <p:sp>
        <p:nvSpPr>
          <p:cNvPr id="3" name="Subtitle 2">
            <a:extLst>
              <a:ext uri="{FF2B5EF4-FFF2-40B4-BE49-F238E27FC236}">
                <a16:creationId xmlns:a16="http://schemas.microsoft.com/office/drawing/2014/main" id="{E063E8FB-58E6-4A72-9FCD-D158F1F88100}"/>
              </a:ext>
            </a:extLst>
          </p:cNvPr>
          <p:cNvSpPr>
            <a:spLocks noGrp="1"/>
          </p:cNvSpPr>
          <p:nvPr>
            <p:ph type="subTitle" idx="1"/>
          </p:nvPr>
        </p:nvSpPr>
        <p:spPr>
          <a:xfrm>
            <a:off x="1828800" y="5162817"/>
            <a:ext cx="9448800" cy="685800"/>
          </a:xfrm>
        </p:spPr>
        <p:txBody>
          <a:bodyPr>
            <a:normAutofit/>
          </a:bodyPr>
          <a:lstStyle/>
          <a:p>
            <a:r>
              <a:rPr lang="en-ZA" sz="4000" b="1" dirty="0">
                <a:latin typeface="Tw Cen MT Condensed" panose="020B0606020104020203" pitchFamily="34" charset="0"/>
              </a:rPr>
              <a:t>#Technologyandwomenmeet</a:t>
            </a:r>
          </a:p>
        </p:txBody>
      </p:sp>
    </p:spTree>
    <p:extLst>
      <p:ext uri="{BB962C8B-B14F-4D97-AF65-F5344CB8AC3E}">
        <p14:creationId xmlns:p14="http://schemas.microsoft.com/office/powerpoint/2010/main" val="41835607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9748-349C-4368-AF7B-2D4042CFB652}"/>
              </a:ext>
            </a:extLst>
          </p:cNvPr>
          <p:cNvSpPr>
            <a:spLocks noGrp="1"/>
          </p:cNvSpPr>
          <p:nvPr>
            <p:ph type="title"/>
          </p:nvPr>
        </p:nvSpPr>
        <p:spPr>
          <a:xfrm>
            <a:off x="619759" y="764373"/>
            <a:ext cx="6257291" cy="1293028"/>
          </a:xfrm>
        </p:spPr>
        <p:txBody>
          <a:bodyPr>
            <a:normAutofit/>
          </a:bodyPr>
          <a:lstStyle/>
          <a:p>
            <a:pPr algn="ctr"/>
            <a:r>
              <a:rPr lang="en-ZA" dirty="0">
                <a:latin typeface="Tw Cen MT Condensed" panose="020B0606020104020203" pitchFamily="34" charset="0"/>
              </a:rPr>
              <a:t>Overcome</a:t>
            </a:r>
            <a:endParaRPr lang="en-ZA" b="1" dirty="0">
              <a:latin typeface="Tw Cen MT Condensed" panose="020B0606020104020203" pitchFamily="34" charset="0"/>
            </a:endParaRPr>
          </a:p>
        </p:txBody>
      </p:sp>
      <p:sp>
        <p:nvSpPr>
          <p:cNvPr id="2056" name="Content Placeholder 2053">
            <a:extLst>
              <a:ext uri="{FF2B5EF4-FFF2-40B4-BE49-F238E27FC236}">
                <a16:creationId xmlns:a16="http://schemas.microsoft.com/office/drawing/2014/main" id="{0FB2BD00-DD51-4362-9C00-441AFFFB2B8F}"/>
              </a:ext>
            </a:extLst>
          </p:cNvPr>
          <p:cNvSpPr>
            <a:spLocks noGrp="1"/>
          </p:cNvSpPr>
          <p:nvPr>
            <p:ph idx="1"/>
          </p:nvPr>
        </p:nvSpPr>
        <p:spPr>
          <a:xfrm>
            <a:off x="619759" y="2194561"/>
            <a:ext cx="6568974" cy="4024125"/>
          </a:xfrm>
        </p:spPr>
        <p:txBody>
          <a:bodyPr>
            <a:normAutofit/>
          </a:bodyPr>
          <a:lstStyle/>
          <a:p>
            <a:pPr marL="0" indent="0">
              <a:buNone/>
            </a:pPr>
            <a:endParaRPr lang="en-ZA" sz="2400" dirty="0"/>
          </a:p>
          <a:p>
            <a:r>
              <a:rPr lang="en-ZA" sz="2400" dirty="0">
                <a:latin typeface="Univers Condensed Light" panose="020B0306020202040204" pitchFamily="34" charset="0"/>
              </a:rPr>
              <a:t>Mobile &amp; digital technologies allow women on some levels to bypass cultural and mobility issues such a smart phone or Tablet.</a:t>
            </a:r>
          </a:p>
          <a:p>
            <a:r>
              <a:rPr lang="en-ZA" sz="2400" dirty="0">
                <a:latin typeface="Univers Condensed Light" panose="020B0306020202040204" pitchFamily="34" charset="0"/>
              </a:rPr>
              <a:t>Access to online resources can help women access technology and develop their digital skills.</a:t>
            </a:r>
          </a:p>
          <a:p>
            <a:r>
              <a:rPr lang="en-ZA" sz="2400" dirty="0">
                <a:latin typeface="Univers Condensed Light" panose="020B0306020202040204" pitchFamily="34" charset="0"/>
              </a:rPr>
              <a:t>Online classes/training is offered by many institutes and there are also online/social media support groups that can be most useful.</a:t>
            </a:r>
            <a:endParaRPr lang="en-US" dirty="0">
              <a:latin typeface="Univers Condensed Light" panose="020B0306020202040204" pitchFamily="34" charset="0"/>
            </a:endParaRPr>
          </a:p>
        </p:txBody>
      </p:sp>
      <p:pic>
        <p:nvPicPr>
          <p:cNvPr id="2050" name="Picture 2" descr="Royalty Free Student Stock Photos | rawpixel">
            <a:extLst>
              <a:ext uri="{FF2B5EF4-FFF2-40B4-BE49-F238E27FC236}">
                <a16:creationId xmlns:a16="http://schemas.microsoft.com/office/drawing/2014/main" id="{526A4F97-6DE8-4C05-8589-9B942D8C0C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16" r="18469"/>
          <a:stretch/>
        </p:blipFill>
        <p:spPr bwMode="auto">
          <a:xfrm>
            <a:off x="7519416" y="10"/>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9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C834-9D3C-4B38-8DAD-673087982734}"/>
              </a:ext>
            </a:extLst>
          </p:cNvPr>
          <p:cNvSpPr>
            <a:spLocks noGrp="1"/>
          </p:cNvSpPr>
          <p:nvPr>
            <p:ph type="title"/>
          </p:nvPr>
        </p:nvSpPr>
        <p:spPr>
          <a:xfrm>
            <a:off x="1790700" y="764373"/>
            <a:ext cx="8610600" cy="1293028"/>
          </a:xfrm>
        </p:spPr>
        <p:txBody>
          <a:bodyPr>
            <a:normAutofit/>
          </a:bodyPr>
          <a:lstStyle/>
          <a:p>
            <a:pPr algn="ctr"/>
            <a:r>
              <a:rPr lang="en-ZA" sz="3200" dirty="0">
                <a:latin typeface="Tw Cen MT Condensed" panose="020B0606020104020203" pitchFamily="34" charset="0"/>
              </a:rPr>
              <a:t>Steps to boost women’s digital power when there’s an Affordability issue</a:t>
            </a:r>
          </a:p>
        </p:txBody>
      </p:sp>
      <p:sp>
        <p:nvSpPr>
          <p:cNvPr id="3" name="Content Placeholder 2">
            <a:extLst>
              <a:ext uri="{FF2B5EF4-FFF2-40B4-BE49-F238E27FC236}">
                <a16:creationId xmlns:a16="http://schemas.microsoft.com/office/drawing/2014/main" id="{F3AA6C15-1951-4403-A3F7-2DE12932FA0D}"/>
              </a:ext>
            </a:extLst>
          </p:cNvPr>
          <p:cNvSpPr>
            <a:spLocks noGrp="1"/>
          </p:cNvSpPr>
          <p:nvPr>
            <p:ph idx="1"/>
          </p:nvPr>
        </p:nvSpPr>
        <p:spPr>
          <a:xfrm>
            <a:off x="685799" y="2458387"/>
            <a:ext cx="5808133" cy="2578308"/>
          </a:xfrm>
        </p:spPr>
        <p:txBody>
          <a:bodyPr>
            <a:normAutofit/>
          </a:bodyPr>
          <a:lstStyle/>
          <a:p>
            <a:r>
              <a:rPr lang="en-ZA" dirty="0">
                <a:latin typeface="Univers Condensed Light" panose="020B0306020202040204" pitchFamily="34" charset="0"/>
              </a:rPr>
              <a:t>Affordability issue – Digital courses can be expensive and some individuals are not able to afford this.</a:t>
            </a:r>
          </a:p>
          <a:p>
            <a:r>
              <a:rPr lang="en-ZA" dirty="0">
                <a:latin typeface="Univers Condensed Light" panose="020B0306020202040204" pitchFamily="34" charset="0"/>
              </a:rPr>
              <a:t>Some might have no financial support or even lack of resources to pursue a career in ICT</a:t>
            </a:r>
          </a:p>
        </p:txBody>
      </p:sp>
      <p:pic>
        <p:nvPicPr>
          <p:cNvPr id="8194" name="Picture 2" descr="The 27+ Best Free Stock Photo Sites in 2020! (Updated)">
            <a:extLst>
              <a:ext uri="{FF2B5EF4-FFF2-40B4-BE49-F238E27FC236}">
                <a16:creationId xmlns:a16="http://schemas.microsoft.com/office/drawing/2014/main" id="{AA7A47BA-4148-49B4-AEA7-5960B2CD05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000" y="2663762"/>
            <a:ext cx="4521200" cy="308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C834-9D3C-4B38-8DAD-673087982734}"/>
              </a:ext>
            </a:extLst>
          </p:cNvPr>
          <p:cNvSpPr>
            <a:spLocks noGrp="1"/>
          </p:cNvSpPr>
          <p:nvPr>
            <p:ph type="title"/>
          </p:nvPr>
        </p:nvSpPr>
        <p:spPr>
          <a:xfrm>
            <a:off x="1790700" y="462005"/>
            <a:ext cx="8610600" cy="1293028"/>
          </a:xfrm>
        </p:spPr>
        <p:txBody>
          <a:bodyPr>
            <a:normAutofit/>
          </a:bodyPr>
          <a:lstStyle/>
          <a:p>
            <a:pPr algn="ctr"/>
            <a:r>
              <a:rPr lang="en-ZA" dirty="0">
                <a:latin typeface="Tw Cen MT Condensed" panose="020B0606020104020203" pitchFamily="34" charset="0"/>
              </a:rPr>
              <a:t>overcome</a:t>
            </a:r>
          </a:p>
        </p:txBody>
      </p:sp>
      <p:sp>
        <p:nvSpPr>
          <p:cNvPr id="3" name="Content Placeholder 2">
            <a:extLst>
              <a:ext uri="{FF2B5EF4-FFF2-40B4-BE49-F238E27FC236}">
                <a16:creationId xmlns:a16="http://schemas.microsoft.com/office/drawing/2014/main" id="{F3AA6C15-1951-4403-A3F7-2DE12932FA0D}"/>
              </a:ext>
            </a:extLst>
          </p:cNvPr>
          <p:cNvSpPr>
            <a:spLocks noGrp="1"/>
          </p:cNvSpPr>
          <p:nvPr>
            <p:ph idx="1"/>
          </p:nvPr>
        </p:nvSpPr>
        <p:spPr>
          <a:xfrm>
            <a:off x="548876" y="1755033"/>
            <a:ext cx="5816600" cy="4024125"/>
          </a:xfrm>
        </p:spPr>
        <p:txBody>
          <a:bodyPr>
            <a:normAutofit/>
          </a:bodyPr>
          <a:lstStyle/>
          <a:p>
            <a:pPr marL="0" indent="0">
              <a:buNone/>
            </a:pPr>
            <a:r>
              <a:rPr lang="en-ZA" b="1" dirty="0">
                <a:latin typeface="Univers Condensed Light" panose="020B0306020202040204" pitchFamily="34" charset="0"/>
              </a:rPr>
              <a:t>There are a few ways in which this barrier can be overcome:</a:t>
            </a:r>
          </a:p>
        </p:txBody>
      </p:sp>
      <p:pic>
        <p:nvPicPr>
          <p:cNvPr id="8194" name="Picture 2" descr="The 27+ Best Free Stock Photo Sites in 2020! (Updated)">
            <a:extLst>
              <a:ext uri="{FF2B5EF4-FFF2-40B4-BE49-F238E27FC236}">
                <a16:creationId xmlns:a16="http://schemas.microsoft.com/office/drawing/2014/main" id="{AA7A47BA-4148-49B4-AEA7-5960B2CD05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000" y="2663762"/>
            <a:ext cx="4521200" cy="308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90E738-38DD-4A3B-AE8D-E9191BC75766}"/>
              </a:ext>
            </a:extLst>
          </p:cNvPr>
          <p:cNvSpPr/>
          <p:nvPr/>
        </p:nvSpPr>
        <p:spPr>
          <a:xfrm>
            <a:off x="409176" y="2406128"/>
            <a:ext cx="6096000" cy="4154984"/>
          </a:xfrm>
          <a:prstGeom prst="rect">
            <a:avLst/>
          </a:prstGeom>
        </p:spPr>
        <p:txBody>
          <a:bodyPr>
            <a:spAutoFit/>
          </a:bodyPr>
          <a:lstStyle/>
          <a:p>
            <a:pPr marL="342900" indent="-342900">
              <a:buFont typeface="Arial" panose="020B0604020202020204" pitchFamily="34" charset="0"/>
              <a:buChar char="•"/>
            </a:pPr>
            <a:r>
              <a:rPr lang="en-US" sz="2400" dirty="0">
                <a:latin typeface="Univers Condensed Light" panose="020B0306020202040204" pitchFamily="34" charset="0"/>
              </a:rPr>
              <a:t>Explore benefit entitlements for on low income groups.</a:t>
            </a:r>
          </a:p>
          <a:p>
            <a:pPr marL="342900" indent="-342900">
              <a:buFont typeface="Arial" panose="020B0604020202020204" pitchFamily="34" charset="0"/>
              <a:buChar char="•"/>
            </a:pPr>
            <a:r>
              <a:rPr lang="en-US" sz="2400" dirty="0">
                <a:latin typeface="Univers Condensed Light" panose="020B0306020202040204" pitchFamily="34" charset="0"/>
              </a:rPr>
              <a:t>Check for funds or grants to study/sponsors for digital resources.</a:t>
            </a:r>
          </a:p>
          <a:p>
            <a:pPr marL="342900" indent="-342900">
              <a:buFont typeface="Arial" panose="020B0604020202020204" pitchFamily="34" charset="0"/>
              <a:buChar char="•"/>
            </a:pPr>
            <a:r>
              <a:rPr lang="en-US" sz="2400" dirty="0">
                <a:latin typeface="Univers Condensed Light" panose="020B0306020202040204" pitchFamily="34" charset="0"/>
              </a:rPr>
              <a:t>Attend complimentary - digital skills sessions such as a one day taster course.</a:t>
            </a:r>
          </a:p>
          <a:p>
            <a:pPr marL="342900" indent="-342900">
              <a:buFont typeface="Arial" panose="020B0604020202020204" pitchFamily="34" charset="0"/>
              <a:buChar char="•"/>
            </a:pPr>
            <a:r>
              <a:rPr lang="en-US" sz="2400" dirty="0">
                <a:latin typeface="Univers Condensed Light" panose="020B0306020202040204" pitchFamily="34" charset="0"/>
                <a:hlinkClick r:id="rId3"/>
              </a:rPr>
              <a:t>www.Alison.com</a:t>
            </a:r>
            <a:r>
              <a:rPr lang="en-US" sz="2400" dirty="0">
                <a:latin typeface="Univers Condensed Light" panose="020B0306020202040204" pitchFamily="34" charset="0"/>
              </a:rPr>
              <a:t> offers Digital courses for free and you get an accreditation provided you pass the exams.</a:t>
            </a:r>
          </a:p>
          <a:p>
            <a:pPr marL="342900" indent="-342900">
              <a:buFont typeface="Arial" panose="020B0604020202020204" pitchFamily="34" charset="0"/>
              <a:buChar char="•"/>
            </a:pPr>
            <a:r>
              <a:rPr lang="en-US" sz="2400" dirty="0">
                <a:latin typeface="Univers Condensed Light" panose="020B0306020202040204" pitchFamily="34" charset="0"/>
              </a:rPr>
              <a:t>Many support groups are available online/social media.</a:t>
            </a:r>
          </a:p>
        </p:txBody>
      </p:sp>
    </p:spTree>
    <p:extLst>
      <p:ext uri="{BB962C8B-B14F-4D97-AF65-F5344CB8AC3E}">
        <p14:creationId xmlns:p14="http://schemas.microsoft.com/office/powerpoint/2010/main" val="99591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6F62-7994-426E-BB0C-07247713890A}"/>
              </a:ext>
            </a:extLst>
          </p:cNvPr>
          <p:cNvSpPr>
            <a:spLocks noGrp="1"/>
          </p:cNvSpPr>
          <p:nvPr>
            <p:ph type="title"/>
          </p:nvPr>
        </p:nvSpPr>
        <p:spPr>
          <a:xfrm>
            <a:off x="649739" y="1199087"/>
            <a:ext cx="6257291" cy="1293028"/>
          </a:xfrm>
        </p:spPr>
        <p:txBody>
          <a:bodyPr>
            <a:normAutofit/>
          </a:bodyPr>
          <a:lstStyle/>
          <a:p>
            <a:r>
              <a:rPr lang="en-ZA" sz="3200" dirty="0">
                <a:latin typeface="Tw Cen MT Condensed" panose="020B0606020104020203" pitchFamily="34" charset="0"/>
              </a:rPr>
              <a:t>Steps to boost women’s digital power to reduce the Fear factor</a:t>
            </a:r>
          </a:p>
        </p:txBody>
      </p:sp>
      <p:sp>
        <p:nvSpPr>
          <p:cNvPr id="1032" name="Content Placeholder 1029">
            <a:extLst>
              <a:ext uri="{FF2B5EF4-FFF2-40B4-BE49-F238E27FC236}">
                <a16:creationId xmlns:a16="http://schemas.microsoft.com/office/drawing/2014/main" id="{758074BF-DF41-4701-9202-54F58277D454}"/>
              </a:ext>
            </a:extLst>
          </p:cNvPr>
          <p:cNvSpPr>
            <a:spLocks noGrp="1"/>
          </p:cNvSpPr>
          <p:nvPr>
            <p:ph idx="1"/>
          </p:nvPr>
        </p:nvSpPr>
        <p:spPr>
          <a:xfrm>
            <a:off x="766112" y="3049000"/>
            <a:ext cx="6257290" cy="3291840"/>
          </a:xfrm>
        </p:spPr>
        <p:txBody>
          <a:bodyPr>
            <a:normAutofit/>
          </a:bodyPr>
          <a:lstStyle/>
          <a:p>
            <a:r>
              <a:rPr lang="en-US" dirty="0">
                <a:latin typeface="Univers Condensed Light" panose="020B0306020202040204" pitchFamily="34" charset="0"/>
              </a:rPr>
              <a:t>Technophobic – is the fear of technology and sadly some women have this phobia towards the digital world.</a:t>
            </a:r>
          </a:p>
          <a:p>
            <a:r>
              <a:rPr lang="en-US" dirty="0">
                <a:latin typeface="Univers Condensed Light" panose="020B0306020202040204" pitchFamily="34" charset="0"/>
              </a:rPr>
              <a:t>Additionally, people are either born with an aptitude for technology or not – this is a myth.</a:t>
            </a:r>
          </a:p>
          <a:p>
            <a:r>
              <a:rPr lang="en-US" dirty="0">
                <a:latin typeface="Univers Condensed Light" panose="020B0306020202040204" pitchFamily="34" charset="0"/>
              </a:rPr>
              <a:t>Some women unfortunately display limiting beliefs- hence self sabotaging behavior that stems from a fear of venturing into the unknown.</a:t>
            </a:r>
          </a:p>
          <a:p>
            <a:endParaRPr lang="en-US" dirty="0"/>
          </a:p>
        </p:txBody>
      </p:sp>
      <p:sp useBgFill="1">
        <p:nvSpPr>
          <p:cNvPr id="1036" name="Rectangle 142">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computer training Images, Pictures, and Royalty-Free Stock ...">
            <a:extLst>
              <a:ext uri="{FF2B5EF4-FFF2-40B4-BE49-F238E27FC236}">
                <a16:creationId xmlns:a16="http://schemas.microsoft.com/office/drawing/2014/main" id="{C59448A9-1FBA-4A11-81E9-B1386FC48A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55"/>
          <a:stretch/>
        </p:blipFill>
        <p:spPr bwMode="auto">
          <a:xfrm>
            <a:off x="7519416" y="10"/>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79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6F62-7994-426E-BB0C-07247713890A}"/>
              </a:ext>
            </a:extLst>
          </p:cNvPr>
          <p:cNvSpPr>
            <a:spLocks noGrp="1"/>
          </p:cNvSpPr>
          <p:nvPr>
            <p:ph type="title"/>
          </p:nvPr>
        </p:nvSpPr>
        <p:spPr>
          <a:xfrm>
            <a:off x="619759" y="764373"/>
            <a:ext cx="6257291" cy="1293028"/>
          </a:xfrm>
        </p:spPr>
        <p:txBody>
          <a:bodyPr>
            <a:normAutofit/>
          </a:bodyPr>
          <a:lstStyle/>
          <a:p>
            <a:pPr algn="ctr"/>
            <a:r>
              <a:rPr lang="en-ZA" dirty="0">
                <a:latin typeface="Tw Cen MT Condensed" panose="020B0606020104020203" pitchFamily="34" charset="0"/>
              </a:rPr>
              <a:t>overcome</a:t>
            </a:r>
          </a:p>
        </p:txBody>
      </p:sp>
      <p:sp>
        <p:nvSpPr>
          <p:cNvPr id="1032" name="Content Placeholder 1029">
            <a:extLst>
              <a:ext uri="{FF2B5EF4-FFF2-40B4-BE49-F238E27FC236}">
                <a16:creationId xmlns:a16="http://schemas.microsoft.com/office/drawing/2014/main" id="{758074BF-DF41-4701-9202-54F58277D454}"/>
              </a:ext>
            </a:extLst>
          </p:cNvPr>
          <p:cNvSpPr>
            <a:spLocks noGrp="1"/>
          </p:cNvSpPr>
          <p:nvPr>
            <p:ph idx="1"/>
          </p:nvPr>
        </p:nvSpPr>
        <p:spPr>
          <a:xfrm>
            <a:off x="619760" y="2194560"/>
            <a:ext cx="6257290" cy="4024125"/>
          </a:xfrm>
        </p:spPr>
        <p:txBody>
          <a:bodyPr>
            <a:normAutofit/>
          </a:bodyPr>
          <a:lstStyle/>
          <a:p>
            <a:r>
              <a:rPr lang="en-US" dirty="0">
                <a:latin typeface="Univers Condensed Light" panose="020B0306020202040204" pitchFamily="34" charset="0"/>
              </a:rPr>
              <a:t>Success depends on applying yourself and putting in the hours to learn a new skill. Any area that we consistently apply ourselves to will result in improvement and the same applies to the digital field.</a:t>
            </a:r>
          </a:p>
          <a:p>
            <a:r>
              <a:rPr lang="en-US" dirty="0">
                <a:latin typeface="Univers Condensed Light" panose="020B0306020202040204" pitchFamily="34" charset="0"/>
              </a:rPr>
              <a:t>Technophobia- stems from our belief system. There’s no need to fear technology; while many aspects of the tech world can be intimidating but we put up the biggest and strongest barrier- let’s apply some work to retuning our belief system.</a:t>
            </a:r>
          </a:p>
          <a:p>
            <a:endParaRPr lang="en-US" dirty="0"/>
          </a:p>
          <a:p>
            <a:endParaRPr lang="en-US" dirty="0"/>
          </a:p>
          <a:p>
            <a:endParaRPr lang="en-US" dirty="0"/>
          </a:p>
        </p:txBody>
      </p:sp>
      <p:pic>
        <p:nvPicPr>
          <p:cNvPr id="1028" name="Picture 4" descr="Free computer training Images, Pictures, and Royalty-Free Stock ...">
            <a:extLst>
              <a:ext uri="{FF2B5EF4-FFF2-40B4-BE49-F238E27FC236}">
                <a16:creationId xmlns:a16="http://schemas.microsoft.com/office/drawing/2014/main" id="{C59448A9-1FBA-4A11-81E9-B1386FC48A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55"/>
          <a:stretch/>
        </p:blipFill>
        <p:spPr bwMode="auto">
          <a:xfrm>
            <a:off x="7519416" y="10"/>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4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BD41-62C6-473B-B211-CD209F10B347}"/>
              </a:ext>
            </a:extLst>
          </p:cNvPr>
          <p:cNvSpPr>
            <a:spLocks noGrp="1"/>
          </p:cNvSpPr>
          <p:nvPr>
            <p:ph type="title"/>
          </p:nvPr>
        </p:nvSpPr>
        <p:spPr/>
        <p:txBody>
          <a:bodyPr/>
          <a:lstStyle/>
          <a:p>
            <a:pPr algn="l"/>
            <a:r>
              <a:rPr lang="en-ZA" dirty="0">
                <a:latin typeface="Tw Cen MT Condensed" panose="020B0606020104020203" pitchFamily="34" charset="0"/>
              </a:rPr>
              <a:t>Additional tips</a:t>
            </a:r>
          </a:p>
        </p:txBody>
      </p:sp>
      <p:sp>
        <p:nvSpPr>
          <p:cNvPr id="3" name="Content Placeholder 2">
            <a:extLst>
              <a:ext uri="{FF2B5EF4-FFF2-40B4-BE49-F238E27FC236}">
                <a16:creationId xmlns:a16="http://schemas.microsoft.com/office/drawing/2014/main" id="{D4DAD96F-82B4-4C43-A8B0-5BEB71763702}"/>
              </a:ext>
            </a:extLst>
          </p:cNvPr>
          <p:cNvSpPr>
            <a:spLocks noGrp="1"/>
          </p:cNvSpPr>
          <p:nvPr>
            <p:ph idx="1"/>
          </p:nvPr>
        </p:nvSpPr>
        <p:spPr/>
        <p:txBody>
          <a:bodyPr/>
          <a:lstStyle/>
          <a:p>
            <a:r>
              <a:rPr lang="en-GB" sz="2400" dirty="0">
                <a:latin typeface="Univers Condensed Light" panose="020B0306020202040204" pitchFamily="34" charset="0"/>
              </a:rPr>
              <a:t>Women need to take care in the digital space. Use techniques such as Tor network or virtual private network (VPN) that better protect women’s identities and location especially in repressive societies.</a:t>
            </a:r>
          </a:p>
          <a:p>
            <a:r>
              <a:rPr lang="en-GB" sz="2400" dirty="0">
                <a:latin typeface="Univers Condensed Light" panose="020B0306020202040204" pitchFamily="34" charset="0"/>
              </a:rPr>
              <a:t>Whether you’re looking to study or do a start-up in the digital space, there are options that can help fund your project. Business schools can help, through scholarships and bursaries for your studies and companies such as Grants.gov (many others) provide grants for small businesses.</a:t>
            </a:r>
          </a:p>
          <a:p>
            <a:r>
              <a:rPr lang="en-GB" sz="2400" dirty="0">
                <a:latin typeface="Univers Condensed Light" panose="020B0306020202040204" pitchFamily="34" charset="0"/>
              </a:rPr>
              <a:t>It boils down to having a clear picture of your goal, visualise it and believe that it will come to pass.</a:t>
            </a:r>
          </a:p>
          <a:p>
            <a:endParaRPr lang="en-GB" sz="2400" dirty="0">
              <a:latin typeface="Univers Condensed Light" panose="020B0306020202040204" pitchFamily="34" charset="0"/>
            </a:endParaRPr>
          </a:p>
          <a:p>
            <a:pPr marL="0" indent="0">
              <a:buNone/>
            </a:pPr>
            <a:endParaRPr lang="en-ZA" dirty="0">
              <a:latin typeface="Univers Condensed Light" panose="020B0306020202040204" pitchFamily="34" charset="0"/>
            </a:endParaRPr>
          </a:p>
        </p:txBody>
      </p:sp>
      <p:pic>
        <p:nvPicPr>
          <p:cNvPr id="1026" name="Picture 2" descr="12 Digital Marketing Trends and Innovations For 2020">
            <a:extLst>
              <a:ext uri="{FF2B5EF4-FFF2-40B4-BE49-F238E27FC236}">
                <a16:creationId xmlns:a16="http://schemas.microsoft.com/office/drawing/2014/main" id="{C9C56CB5-D7EA-4FA2-B174-157F31D30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491137"/>
            <a:ext cx="4698792" cy="313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04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A4E7-B054-4371-84AF-52D46A31C082}"/>
              </a:ext>
            </a:extLst>
          </p:cNvPr>
          <p:cNvSpPr>
            <a:spLocks noGrp="1"/>
          </p:cNvSpPr>
          <p:nvPr>
            <p:ph type="title"/>
          </p:nvPr>
        </p:nvSpPr>
        <p:spPr/>
        <p:txBody>
          <a:bodyPr/>
          <a:lstStyle/>
          <a:p>
            <a:pPr algn="ctr"/>
            <a:r>
              <a:rPr lang="en-ZA" dirty="0">
                <a:latin typeface="Tw Cen MT Condensed" panose="020B0606020104020203" pitchFamily="34" charset="0"/>
              </a:rPr>
              <a:t>About Valerie</a:t>
            </a:r>
          </a:p>
        </p:txBody>
      </p:sp>
      <p:sp>
        <p:nvSpPr>
          <p:cNvPr id="3" name="Content Placeholder 2">
            <a:extLst>
              <a:ext uri="{FF2B5EF4-FFF2-40B4-BE49-F238E27FC236}">
                <a16:creationId xmlns:a16="http://schemas.microsoft.com/office/drawing/2014/main" id="{368B3566-7E50-4999-AF3A-93B6EC343EBE}"/>
              </a:ext>
            </a:extLst>
          </p:cNvPr>
          <p:cNvSpPr>
            <a:spLocks noGrp="1"/>
          </p:cNvSpPr>
          <p:nvPr>
            <p:ph idx="1"/>
          </p:nvPr>
        </p:nvSpPr>
        <p:spPr>
          <a:xfrm>
            <a:off x="685800" y="2194560"/>
            <a:ext cx="6854252" cy="4024125"/>
          </a:xfrm>
        </p:spPr>
        <p:txBody>
          <a:bodyPr/>
          <a:lstStyle/>
          <a:p>
            <a:pPr marL="0" indent="0">
              <a:buNone/>
            </a:pPr>
            <a:r>
              <a:rPr lang="en-ZA" dirty="0">
                <a:latin typeface="Univers Condensed Light" panose="020B0306020202040204" pitchFamily="34" charset="0"/>
              </a:rPr>
              <a:t>I found myself in a technology based role in the UK quite by accident. Having applied for one role after my interview I was offered the role as stats analyst for a telecommunications company where I managed the entire MIS suite and this soon led to joining the project management team that involved the migration of call centres to different parts of India.</a:t>
            </a:r>
          </a:p>
          <a:p>
            <a:pPr marL="0" indent="0">
              <a:buNone/>
            </a:pPr>
            <a:r>
              <a:rPr lang="en-ZA" dirty="0">
                <a:latin typeface="Univers Condensed Light" panose="020B0306020202040204" pitchFamily="34" charset="0"/>
              </a:rPr>
              <a:t>I was most certainly intimidated by Technology but my desire to succeed outweighed my fears.</a:t>
            </a:r>
          </a:p>
          <a:p>
            <a:pPr marL="0" indent="0">
              <a:buNone/>
            </a:pPr>
            <a:r>
              <a:rPr lang="en-ZA" dirty="0">
                <a:latin typeface="Univers Condensed Light" panose="020B0306020202040204" pitchFamily="34" charset="0"/>
              </a:rPr>
              <a:t>My advise – never doubt your abilities because we all have the power within us to become anything we want- it starts with </a:t>
            </a:r>
            <a:r>
              <a:rPr lang="en-ZA" b="1" dirty="0">
                <a:latin typeface="Univers Condensed Light" panose="020B0306020202040204" pitchFamily="34" charset="0"/>
              </a:rPr>
              <a:t>you</a:t>
            </a:r>
            <a:r>
              <a:rPr lang="en-ZA" dirty="0">
                <a:latin typeface="Univers Condensed Light" panose="020B0306020202040204" pitchFamily="34" charset="0"/>
              </a:rPr>
              <a:t>.</a:t>
            </a:r>
          </a:p>
        </p:txBody>
      </p:sp>
      <p:pic>
        <p:nvPicPr>
          <p:cNvPr id="4" name="Content Placeholder 4">
            <a:extLst>
              <a:ext uri="{FF2B5EF4-FFF2-40B4-BE49-F238E27FC236}">
                <a16:creationId xmlns:a16="http://schemas.microsoft.com/office/drawing/2014/main" id="{E4C78303-6A2B-43E7-9EE6-A9357E276085}"/>
              </a:ext>
            </a:extLst>
          </p:cNvPr>
          <p:cNvPicPr>
            <a:picLocks noChangeAspect="1"/>
          </p:cNvPicPr>
          <p:nvPr/>
        </p:nvPicPr>
        <p:blipFill rotWithShape="1">
          <a:blip r:embed="rId2">
            <a:extLst>
              <a:ext uri="{28A0092B-C50C-407E-A947-70E740481C1C}">
                <a14:useLocalDpi xmlns:a14="http://schemas.microsoft.com/office/drawing/2010/main" val="0"/>
              </a:ext>
            </a:extLst>
          </a:blip>
          <a:srcRect r="27132"/>
          <a:stretch/>
        </p:blipFill>
        <p:spPr>
          <a:xfrm>
            <a:off x="8400113" y="1903751"/>
            <a:ext cx="2932451" cy="4024313"/>
          </a:xfrm>
          <a:prstGeom prst="rect">
            <a:avLst/>
          </a:prstGeom>
        </p:spPr>
      </p:pic>
    </p:spTree>
    <p:extLst>
      <p:ext uri="{BB962C8B-B14F-4D97-AF65-F5344CB8AC3E}">
        <p14:creationId xmlns:p14="http://schemas.microsoft.com/office/powerpoint/2010/main" val="200858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210A2-7FA7-411F-8662-C119226E5144}"/>
              </a:ext>
            </a:extLst>
          </p:cNvPr>
          <p:cNvSpPr>
            <a:spLocks noGrp="1"/>
          </p:cNvSpPr>
          <p:nvPr>
            <p:ph type="ctrTitle"/>
          </p:nvPr>
        </p:nvSpPr>
        <p:spPr>
          <a:xfrm>
            <a:off x="792483" y="821265"/>
            <a:ext cx="6098705" cy="5222117"/>
          </a:xfrm>
        </p:spPr>
        <p:txBody>
          <a:bodyPr anchor="ctr">
            <a:normAutofit/>
          </a:bodyPr>
          <a:lstStyle/>
          <a:p>
            <a:pPr algn="r"/>
            <a:r>
              <a:rPr lang="en-ZA" sz="5400" b="1" cap="none" dirty="0">
                <a:ln w="22225">
                  <a:solidFill>
                    <a:schemeClr val="accent2"/>
                  </a:solidFill>
                  <a:prstDash val="solid"/>
                </a:ln>
                <a:solidFill>
                  <a:schemeClr val="accent2">
                    <a:lumMod val="40000"/>
                    <a:lumOff val="60000"/>
                  </a:schemeClr>
                </a:solidFill>
                <a:latin typeface="Tw Cen MT Condensed" panose="020B0606020104020203" pitchFamily="34" charset="0"/>
                <a:ea typeface="FangSong" panose="020B0503020204020204" pitchFamily="49" charset="-122"/>
                <a:cs typeface="Aparajita" panose="020B0502040204020203" pitchFamily="18" charset="0"/>
              </a:rPr>
              <a:t>Digital</a:t>
            </a:r>
            <a:r>
              <a:rPr lang="en-ZA" sz="5400" b="1" dirty="0">
                <a:latin typeface="Univers Condensed Light" panose="020B0306020202040204" pitchFamily="34" charset="0"/>
                <a:ea typeface="FangSong" panose="020B0503020204020204" pitchFamily="49" charset="-122"/>
                <a:cs typeface="Aparajita" panose="020B0502040204020203" pitchFamily="18" charset="0"/>
              </a:rPr>
              <a:t> </a:t>
            </a:r>
            <a:r>
              <a:rPr lang="en-ZA" sz="5400" b="1" cap="none" dirty="0">
                <a:ln w="22225">
                  <a:solidFill>
                    <a:schemeClr val="accent2"/>
                  </a:solidFill>
                  <a:prstDash val="solid"/>
                </a:ln>
                <a:solidFill>
                  <a:schemeClr val="accent2">
                    <a:lumMod val="40000"/>
                    <a:lumOff val="60000"/>
                  </a:schemeClr>
                </a:solidFill>
                <a:latin typeface="Tw Cen MT Condensed" panose="020B0606020104020203" pitchFamily="34" charset="0"/>
                <a:ea typeface="FangSong" panose="020B0503020204020204" pitchFamily="49" charset="-122"/>
                <a:cs typeface="Aparajita" panose="020B0502040204020203" pitchFamily="18" charset="0"/>
              </a:rPr>
              <a:t>Pink</a:t>
            </a:r>
            <a:r>
              <a:rPr lang="en-ZA" sz="5400" b="1" dirty="0">
                <a:latin typeface="Juice ITC" panose="04040403040A02020202" pitchFamily="82" charset="0"/>
                <a:ea typeface="FangSong" panose="020B0503020204020204" pitchFamily="49" charset="-122"/>
                <a:cs typeface="Aparajita" panose="020B0502040204020203" pitchFamily="18" charset="0"/>
              </a:rPr>
              <a:t>                  </a:t>
            </a:r>
            <a:br>
              <a:rPr lang="en-ZA" sz="5400" dirty="0"/>
            </a:br>
            <a:endParaRPr lang="en-ZA" sz="5400" dirty="0"/>
          </a:p>
        </p:txBody>
      </p:sp>
      <p:cxnSp>
        <p:nvCxnSpPr>
          <p:cNvPr id="28" name="Straight Connector 22">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4">
            <a:extLst>
              <a:ext uri="{FF2B5EF4-FFF2-40B4-BE49-F238E27FC236}">
                <a16:creationId xmlns:a16="http://schemas.microsoft.com/office/drawing/2014/main" id="{3C686525-A4A6-4614-8AEE-CF21B8F2AA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7520388" y="2188762"/>
            <a:ext cx="6860373" cy="2482850"/>
          </a:xfrm>
          <a:prstGeom prst="rect">
            <a:avLst/>
          </a:prstGeom>
        </p:spPr>
      </p:pic>
      <p:sp>
        <p:nvSpPr>
          <p:cNvPr id="3" name="Subtitle 2">
            <a:extLst>
              <a:ext uri="{FF2B5EF4-FFF2-40B4-BE49-F238E27FC236}">
                <a16:creationId xmlns:a16="http://schemas.microsoft.com/office/drawing/2014/main" id="{90829888-8D35-4B45-AFE4-420DE07E4D02}"/>
              </a:ext>
            </a:extLst>
          </p:cNvPr>
          <p:cNvSpPr>
            <a:spLocks noGrp="1"/>
          </p:cNvSpPr>
          <p:nvPr>
            <p:ph type="subTitle" idx="1"/>
          </p:nvPr>
        </p:nvSpPr>
        <p:spPr>
          <a:xfrm>
            <a:off x="7903028" y="821265"/>
            <a:ext cx="3265713" cy="5222117"/>
          </a:xfrm>
        </p:spPr>
        <p:txBody>
          <a:bodyPr anchor="ctr">
            <a:normAutofit/>
          </a:bodyPr>
          <a:lstStyle/>
          <a:p>
            <a:r>
              <a:rPr lang="en-ZA" sz="3200" b="1" dirty="0">
                <a:latin typeface="Tw Cen MT Condensed" panose="020B0606020104020203" pitchFamily="34" charset="0"/>
              </a:rPr>
              <a:t>An alliance for women &amp; girls in Technology</a:t>
            </a:r>
          </a:p>
          <a:p>
            <a:endParaRPr lang="en-ZA" sz="3200" b="1" dirty="0">
              <a:latin typeface="Tw Cen MT Condensed" panose="020B0606020104020203" pitchFamily="34" charset="0"/>
            </a:endParaRPr>
          </a:p>
          <a:p>
            <a:r>
              <a:rPr lang="en-ZA" sz="3200" b="1" dirty="0">
                <a:latin typeface="Tw Cen MT Condensed" panose="020B0606020104020203" pitchFamily="34" charset="0"/>
              </a:rPr>
              <a:t>By Valerie Naidoo</a:t>
            </a:r>
            <a:endParaRPr lang="en-ZA" sz="3200" dirty="0">
              <a:latin typeface="Tw Cen MT Condensed" panose="020B0606020104020203" pitchFamily="34" charset="0"/>
            </a:endParaRPr>
          </a:p>
          <a:p>
            <a:endParaRPr lang="en-ZA" dirty="0"/>
          </a:p>
        </p:txBody>
      </p:sp>
      <p:pic>
        <p:nvPicPr>
          <p:cNvPr id="6" name="Picture 5" descr="A person on a computer&#10;&#10;Description automatically generated">
            <a:extLst>
              <a:ext uri="{FF2B5EF4-FFF2-40B4-BE49-F238E27FC236}">
                <a16:creationId xmlns:a16="http://schemas.microsoft.com/office/drawing/2014/main" id="{B771B2EF-315A-404B-ABB7-0C6A670704EC}"/>
              </a:ext>
            </a:extLst>
          </p:cNvPr>
          <p:cNvPicPr>
            <a:picLocks noChangeAspect="1"/>
          </p:cNvPicPr>
          <p:nvPr/>
        </p:nvPicPr>
        <p:blipFill rotWithShape="1">
          <a:blip r:embed="rId3">
            <a:extLst>
              <a:ext uri="{28A0092B-C50C-407E-A947-70E740481C1C}">
                <a14:useLocalDpi xmlns:a14="http://schemas.microsoft.com/office/drawing/2010/main" val="0"/>
              </a:ext>
            </a:extLst>
          </a:blip>
          <a:srcRect l="10800" t="10054" b="18251"/>
          <a:stretch/>
        </p:blipFill>
        <p:spPr>
          <a:xfrm>
            <a:off x="419724" y="1663909"/>
            <a:ext cx="3466475" cy="4916773"/>
          </a:xfrm>
          <a:prstGeom prst="rect">
            <a:avLst/>
          </a:prstGeom>
        </p:spPr>
      </p:pic>
    </p:spTree>
    <p:extLst>
      <p:ext uri="{BB962C8B-B14F-4D97-AF65-F5344CB8AC3E}">
        <p14:creationId xmlns:p14="http://schemas.microsoft.com/office/powerpoint/2010/main" val="150144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362DA122-111C-4316-89BE-DBE1F9D0B9F4}"/>
              </a:ext>
            </a:extLst>
          </p:cNvPr>
          <p:cNvPicPr>
            <a:picLocks/>
          </p:cNvPicPr>
          <p:nvPr/>
        </p:nvPicPr>
        <p:blipFill rotWithShape="1">
          <a:blip r:embed="rId2">
            <a:alphaModFix amt="30000"/>
            <a:extLst>
              <a:ext uri="{28A0092B-C50C-407E-A947-70E740481C1C}">
                <a14:useLocalDpi xmlns:a14="http://schemas.microsoft.com/office/drawing/2010/main" val="0"/>
              </a:ext>
            </a:extLst>
          </a:blip>
          <a:srcRect t="15138" b="28612"/>
          <a:stretch/>
        </p:blipFill>
        <p:spPr bwMode="auto">
          <a:xfrm>
            <a:off x="20" y="10"/>
            <a:ext cx="12191980" cy="6857990"/>
          </a:xfrm>
          <a:prstGeom prst="rect">
            <a:avLst/>
          </a:prstGeom>
          <a:noFill/>
        </p:spPr>
      </p:pic>
      <p:sp>
        <p:nvSpPr>
          <p:cNvPr id="2" name="Title 1">
            <a:extLst>
              <a:ext uri="{FF2B5EF4-FFF2-40B4-BE49-F238E27FC236}">
                <a16:creationId xmlns:a16="http://schemas.microsoft.com/office/drawing/2014/main" id="{AD965C55-82A8-46A6-9B48-82497875A0FA}"/>
              </a:ext>
            </a:extLst>
          </p:cNvPr>
          <p:cNvSpPr>
            <a:spLocks noGrp="1"/>
          </p:cNvSpPr>
          <p:nvPr>
            <p:ph type="title"/>
          </p:nvPr>
        </p:nvSpPr>
        <p:spPr>
          <a:xfrm>
            <a:off x="1923232" y="1625764"/>
            <a:ext cx="8610600" cy="1293028"/>
          </a:xfrm>
        </p:spPr>
        <p:txBody>
          <a:bodyPr>
            <a:noAutofit/>
          </a:bodyPr>
          <a:lstStyle/>
          <a:p>
            <a:pPr algn="ctr"/>
            <a:r>
              <a:rPr lang="en-US" sz="6600" b="1" cap="none" dirty="0">
                <a:ln w="22225">
                  <a:solidFill>
                    <a:schemeClr val="accent2"/>
                  </a:solidFill>
                  <a:prstDash val="solid"/>
                </a:ln>
                <a:solidFill>
                  <a:schemeClr val="accent2">
                    <a:lumMod val="40000"/>
                    <a:lumOff val="60000"/>
                  </a:schemeClr>
                </a:solidFill>
                <a:latin typeface="Tw Cen MT Condensed" panose="020B0606020104020203" pitchFamily="34" charset="0"/>
              </a:rPr>
              <a:t>Advancing women in the digital space</a:t>
            </a:r>
            <a:endParaRPr lang="en-ZA" sz="6600" b="1" cap="none" dirty="0">
              <a:ln w="22225">
                <a:solidFill>
                  <a:schemeClr val="accent2"/>
                </a:solidFill>
                <a:prstDash val="solid"/>
              </a:ln>
              <a:solidFill>
                <a:schemeClr val="accent2">
                  <a:lumMod val="40000"/>
                  <a:lumOff val="60000"/>
                </a:schemeClr>
              </a:solidFill>
              <a:latin typeface="Tw Cen MT Condensed" panose="020B0606020104020203" pitchFamily="34" charset="0"/>
            </a:endParaRPr>
          </a:p>
        </p:txBody>
      </p:sp>
      <p:sp>
        <p:nvSpPr>
          <p:cNvPr id="77" name="Content Placeholder 76">
            <a:extLst>
              <a:ext uri="{FF2B5EF4-FFF2-40B4-BE49-F238E27FC236}">
                <a16:creationId xmlns:a16="http://schemas.microsoft.com/office/drawing/2014/main" id="{B7981365-F8FF-459C-A1BC-AFCDC57076A6}"/>
              </a:ext>
            </a:extLst>
          </p:cNvPr>
          <p:cNvSpPr>
            <a:spLocks noGrp="1"/>
          </p:cNvSpPr>
          <p:nvPr>
            <p:ph idx="1"/>
          </p:nvPr>
        </p:nvSpPr>
        <p:spPr>
          <a:xfrm>
            <a:off x="1083366" y="3429000"/>
            <a:ext cx="10820400" cy="2218414"/>
          </a:xfrm>
        </p:spPr>
        <p:txBody>
          <a:bodyPr>
            <a:normAutofit/>
          </a:bodyPr>
          <a:lstStyle/>
          <a:p>
            <a:pPr marL="0" indent="0">
              <a:buNone/>
            </a:pPr>
            <a:r>
              <a:rPr lang="en-US" sz="4000" dirty="0">
                <a:latin typeface="Tw Cen MT Condensed" panose="020B0606020104020203" pitchFamily="34" charset="0"/>
              </a:rPr>
              <a:t>An introductory guide to women and girls looking to become digitally literate in emerging and developing markets.</a:t>
            </a:r>
          </a:p>
          <a:p>
            <a:endParaRPr lang="en-US" dirty="0"/>
          </a:p>
        </p:txBody>
      </p:sp>
    </p:spTree>
    <p:extLst>
      <p:ext uri="{BB962C8B-B14F-4D97-AF65-F5344CB8AC3E}">
        <p14:creationId xmlns:p14="http://schemas.microsoft.com/office/powerpoint/2010/main" val="297797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5EE4316E-D531-4911-83A2-BBB279F4B451}"/>
              </a:ext>
            </a:extLst>
          </p:cNvPr>
          <p:cNvSpPr>
            <a:spLocks noGrp="1"/>
          </p:cNvSpPr>
          <p:nvPr>
            <p:ph type="title"/>
          </p:nvPr>
        </p:nvSpPr>
        <p:spPr>
          <a:xfrm>
            <a:off x="685800" y="1066163"/>
            <a:ext cx="3306744" cy="5148371"/>
          </a:xfrm>
        </p:spPr>
        <p:txBody>
          <a:bodyPr>
            <a:normAutofit/>
          </a:bodyPr>
          <a:lstStyle/>
          <a:p>
            <a:r>
              <a:rPr lang="en-ZA" sz="6000" cap="none" dirty="0">
                <a:ln w="0"/>
                <a:solidFill>
                  <a:schemeClr val="bg1"/>
                </a:solidFill>
                <a:effectLst>
                  <a:outerShdw blurRad="38100" dist="25400" dir="5400000" algn="ctr" rotWithShape="0">
                    <a:srgbClr val="6E747A">
                      <a:alpha val="43000"/>
                    </a:srgbClr>
                  </a:outerShdw>
                </a:effectLst>
                <a:latin typeface="Tw Cen MT Condensed" panose="020B0606020104020203" pitchFamily="34" charset="0"/>
              </a:rPr>
              <a:t>What is digital literacy</a:t>
            </a:r>
            <a:r>
              <a:rPr lang="en-ZA" cap="none" dirty="0">
                <a:ln w="0"/>
                <a:solidFill>
                  <a:schemeClr val="bg1"/>
                </a:solidFill>
                <a:effectLst>
                  <a:outerShdw blurRad="38100" dist="25400" dir="5400000" algn="ctr" rotWithShape="0">
                    <a:srgbClr val="6E747A">
                      <a:alpha val="43000"/>
                    </a:srgbClr>
                  </a:outerShdw>
                </a:effectLst>
                <a:latin typeface="Univers Condensed Light" panose="020B0306020202040204" pitchFamily="34" charset="0"/>
              </a:rPr>
              <a:t>?</a:t>
            </a:r>
          </a:p>
        </p:txBody>
      </p:sp>
      <p:graphicFrame>
        <p:nvGraphicFramePr>
          <p:cNvPr id="5" name="Content Placeholder 2">
            <a:extLst>
              <a:ext uri="{FF2B5EF4-FFF2-40B4-BE49-F238E27FC236}">
                <a16:creationId xmlns:a16="http://schemas.microsoft.com/office/drawing/2014/main" id="{88986B5D-8783-4CA0-96C4-1142A23FBF11}"/>
              </a:ext>
            </a:extLst>
          </p:cNvPr>
          <p:cNvGraphicFramePr>
            <a:graphicFrameLocks noGrp="1"/>
          </p:cNvGraphicFramePr>
          <p:nvPr>
            <p:ph idx="1"/>
            <p:extLst>
              <p:ext uri="{D42A27DB-BD31-4B8C-83A1-F6EECF244321}">
                <p14:modId xmlns:p14="http://schemas.microsoft.com/office/powerpoint/2010/main" val="3774968025"/>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785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72">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75" name="Picture 74">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77" name="Rectangle 76">
            <a:extLst>
              <a:ext uri="{FF2B5EF4-FFF2-40B4-BE49-F238E27FC236}">
                <a16:creationId xmlns:a16="http://schemas.microsoft.com/office/drawing/2014/main" id="{E8F1C256-2F11-4A02-95F5-6AF1309D4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0 brands using digital to create great in-store experiences - CMO ...">
            <a:extLst>
              <a:ext uri="{FF2B5EF4-FFF2-40B4-BE49-F238E27FC236}">
                <a16:creationId xmlns:a16="http://schemas.microsoft.com/office/drawing/2014/main" id="{80164B6C-B4F8-430C-8916-4F48E66D8EB5}"/>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t="7693" r="44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D58DF76B-DED5-42E0-858C-715D29C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1" name="Picture 80">
            <a:extLst>
              <a:ext uri="{FF2B5EF4-FFF2-40B4-BE49-F238E27FC236}">
                <a16:creationId xmlns:a16="http://schemas.microsoft.com/office/drawing/2014/main" id="{91DB274C-2710-4178-96F7-5B9CB12984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7192CC49-33EB-4A70-82DE-9900250FBA14}"/>
              </a:ext>
            </a:extLst>
          </p:cNvPr>
          <p:cNvSpPr>
            <a:spLocks noGrp="1"/>
          </p:cNvSpPr>
          <p:nvPr>
            <p:ph type="title"/>
          </p:nvPr>
        </p:nvSpPr>
        <p:spPr>
          <a:xfrm>
            <a:off x="1642400" y="912548"/>
            <a:ext cx="9448800" cy="1441450"/>
          </a:xfrm>
        </p:spPr>
        <p:txBody>
          <a:bodyPr vert="horz" lIns="91440" tIns="45720" rIns="91440" bIns="45720" rtlCol="0" anchor="b">
            <a:normAutofit/>
          </a:bodyPr>
          <a:lstStyle/>
          <a:p>
            <a:pPr algn="l"/>
            <a:r>
              <a:rPr lang="en-US" sz="4800" dirty="0">
                <a:ln w="0"/>
                <a:effectLst>
                  <a:outerShdw blurRad="38100" dist="25400" dir="5400000" algn="ctr" rotWithShape="0">
                    <a:srgbClr val="6E747A">
                      <a:alpha val="43000"/>
                    </a:srgbClr>
                  </a:outerShdw>
                </a:effectLst>
                <a:latin typeface="Tw Cen MT Condensed" panose="020B0606020104020203" pitchFamily="34" charset="0"/>
              </a:rPr>
              <a:t>Importance of digital literacy for women</a:t>
            </a:r>
          </a:p>
        </p:txBody>
      </p:sp>
      <p:sp>
        <p:nvSpPr>
          <p:cNvPr id="3" name="Content Placeholder 2">
            <a:extLst>
              <a:ext uri="{FF2B5EF4-FFF2-40B4-BE49-F238E27FC236}">
                <a16:creationId xmlns:a16="http://schemas.microsoft.com/office/drawing/2014/main" id="{A77628F4-C76C-4CA2-84A9-77AB4535B7CE}"/>
              </a:ext>
            </a:extLst>
          </p:cNvPr>
          <p:cNvSpPr>
            <a:spLocks noGrp="1"/>
          </p:cNvSpPr>
          <p:nvPr>
            <p:ph idx="1"/>
          </p:nvPr>
        </p:nvSpPr>
        <p:spPr>
          <a:xfrm>
            <a:off x="1463930" y="2678906"/>
            <a:ext cx="10018427" cy="2482849"/>
          </a:xfrm>
        </p:spPr>
        <p:txBody>
          <a:bodyPr vert="horz" lIns="91440" tIns="45720" rIns="91440" bIns="45720" rtlCol="0">
            <a:normAutofit fontScale="92500" lnSpcReduction="20000"/>
          </a:bodyPr>
          <a:lstStyle/>
          <a:p>
            <a:pPr marL="0" indent="0">
              <a:buNone/>
            </a:pPr>
            <a:r>
              <a:rPr lang="en-US" sz="2400" dirty="0">
                <a:latin typeface="Univers Condensed Light" panose="020B0306020202040204" pitchFamily="34" charset="0"/>
              </a:rPr>
              <a:t>We are living in the Digital age and Digital literacy is transforming the world and people economically, socially, professionally &amp; personally too. </a:t>
            </a:r>
          </a:p>
          <a:p>
            <a:pPr marL="0" indent="0">
              <a:buNone/>
            </a:pPr>
            <a:r>
              <a:rPr lang="en-US" sz="2400" dirty="0">
                <a:latin typeface="Univers Condensed Light" panose="020B0306020202040204" pitchFamily="34" charset="0"/>
              </a:rPr>
              <a:t>The Gender Technology divide between men and women is too wide, however the Gap can be minimized but more women need to start participating.</a:t>
            </a:r>
          </a:p>
          <a:p>
            <a:pPr marL="0" indent="0">
              <a:buNone/>
            </a:pPr>
            <a:r>
              <a:rPr lang="en-US" sz="2400" dirty="0">
                <a:latin typeface="Univers Condensed Light" panose="020B0306020202040204" pitchFamily="34" charset="0"/>
              </a:rPr>
              <a:t>Digital skills for women is imperative in the current labor market – the entire economy is shifting and women need to step up to be able to access the high earning jobs/ contracts.</a:t>
            </a:r>
          </a:p>
          <a:p>
            <a:pPr marL="0" indent="0">
              <a:buNone/>
            </a:pPr>
            <a:r>
              <a:rPr lang="en-US" sz="2400" dirty="0">
                <a:latin typeface="Univers Condensed Light" panose="020B0306020202040204" pitchFamily="34" charset="0"/>
              </a:rPr>
              <a:t>To raise the standard of living from breadline to average there needs to be an upgrade of digital skills.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78310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brands using digital to create great in-store experiences - CMO ...">
            <a:extLst>
              <a:ext uri="{FF2B5EF4-FFF2-40B4-BE49-F238E27FC236}">
                <a16:creationId xmlns:a16="http://schemas.microsoft.com/office/drawing/2014/main" id="{80164B6C-B4F8-430C-8916-4F48E66D8EB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7693" r="44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92CC49-33EB-4A70-82DE-9900250FBA14}"/>
              </a:ext>
            </a:extLst>
          </p:cNvPr>
          <p:cNvSpPr>
            <a:spLocks noGrp="1"/>
          </p:cNvSpPr>
          <p:nvPr>
            <p:ph type="title"/>
          </p:nvPr>
        </p:nvSpPr>
        <p:spPr>
          <a:xfrm>
            <a:off x="1558433" y="601131"/>
            <a:ext cx="9448800" cy="745159"/>
          </a:xfrm>
        </p:spPr>
        <p:txBody>
          <a:bodyPr vert="horz" lIns="91440" tIns="45720" rIns="91440" bIns="45720" rtlCol="0" anchor="b">
            <a:noAutofit/>
          </a:bodyPr>
          <a:lstStyle/>
          <a:p>
            <a:pPr algn="ctr"/>
            <a:r>
              <a:rPr lang="en-US" sz="4800" dirty="0">
                <a:ln w="0"/>
                <a:effectLst>
                  <a:outerShdw blurRad="38100" dist="25400" dir="5400000" algn="ctr" rotWithShape="0">
                    <a:srgbClr val="6E747A">
                      <a:alpha val="43000"/>
                    </a:srgbClr>
                  </a:outerShdw>
                </a:effectLst>
                <a:latin typeface="Tw Cen MT Condensed" panose="020B0606020104020203" pitchFamily="34" charset="0"/>
              </a:rPr>
              <a:t>barriers</a:t>
            </a:r>
          </a:p>
        </p:txBody>
      </p:sp>
      <p:sp>
        <p:nvSpPr>
          <p:cNvPr id="3" name="Content Placeholder 2">
            <a:extLst>
              <a:ext uri="{FF2B5EF4-FFF2-40B4-BE49-F238E27FC236}">
                <a16:creationId xmlns:a16="http://schemas.microsoft.com/office/drawing/2014/main" id="{A77628F4-C76C-4CA2-84A9-77AB4535B7CE}"/>
              </a:ext>
            </a:extLst>
          </p:cNvPr>
          <p:cNvSpPr>
            <a:spLocks noGrp="1"/>
          </p:cNvSpPr>
          <p:nvPr>
            <p:ph idx="1"/>
          </p:nvPr>
        </p:nvSpPr>
        <p:spPr>
          <a:xfrm>
            <a:off x="1273619" y="2098623"/>
            <a:ext cx="10018427" cy="3025624"/>
          </a:xfrm>
        </p:spPr>
        <p:txBody>
          <a:bodyPr vert="horz" lIns="91440" tIns="45720" rIns="91440" bIns="45720" rtlCol="0">
            <a:normAutofit fontScale="92500" lnSpcReduction="20000"/>
          </a:bodyPr>
          <a:lstStyle/>
          <a:p>
            <a:pPr marL="0" indent="0">
              <a:buNone/>
            </a:pPr>
            <a:r>
              <a:rPr lang="en-US" sz="2800" dirty="0">
                <a:latin typeface="Univers Condensed Light" panose="020B0306020202040204" pitchFamily="34" charset="0"/>
              </a:rPr>
              <a:t>Barriers especially for women in emerging and developing economies do unfortunately exist on many levels and hinder growth, economic empowerment etc.</a:t>
            </a:r>
          </a:p>
          <a:p>
            <a:pPr marL="0" indent="0">
              <a:buNone/>
            </a:pPr>
            <a:r>
              <a:rPr lang="en-US" sz="2800" dirty="0">
                <a:latin typeface="Univers Condensed Light" panose="020B0306020202040204" pitchFamily="34" charset="0"/>
              </a:rPr>
              <a:t>Examples of some of these barriers are as follows:</a:t>
            </a:r>
          </a:p>
          <a:p>
            <a:r>
              <a:rPr lang="en-US" sz="2800" dirty="0">
                <a:latin typeface="Univers Condensed Light" panose="020B0306020202040204" pitchFamily="34" charset="0"/>
              </a:rPr>
              <a:t>Cultural Barrier –  A woman’s place is at home</a:t>
            </a:r>
          </a:p>
          <a:p>
            <a:r>
              <a:rPr lang="en-US" sz="2800" dirty="0">
                <a:latin typeface="Univers Condensed Light" panose="020B0306020202040204" pitchFamily="34" charset="0"/>
              </a:rPr>
              <a:t>Affordability issue – lack the resources/finances to pursue a career in ICT</a:t>
            </a:r>
          </a:p>
          <a:p>
            <a:r>
              <a:rPr lang="en-US" sz="2800" dirty="0">
                <a:latin typeface="Univers Condensed Light" panose="020B0306020202040204" pitchFamily="34" charset="0"/>
              </a:rPr>
              <a:t>Mobility constraints</a:t>
            </a:r>
          </a:p>
          <a:p>
            <a:r>
              <a:rPr lang="en-US" sz="2800" dirty="0">
                <a:latin typeface="Univers Condensed Light" panose="020B0306020202040204" pitchFamily="34" charset="0"/>
              </a:rPr>
              <a:t>Fear Factor</a:t>
            </a:r>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9373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a Literacy Stock Photos, Pictures &amp; Royalty-Free Images - iStock">
            <a:extLst>
              <a:ext uri="{FF2B5EF4-FFF2-40B4-BE49-F238E27FC236}">
                <a16:creationId xmlns:a16="http://schemas.microsoft.com/office/drawing/2014/main" id="{1994DE27-0ECC-4A5C-A4AB-E26E44469805}"/>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t="124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20E6DF-8718-4C6B-9DFE-C74F1E43872E}"/>
              </a:ext>
            </a:extLst>
          </p:cNvPr>
          <p:cNvSpPr>
            <a:spLocks noGrp="1"/>
          </p:cNvSpPr>
          <p:nvPr>
            <p:ph type="title"/>
          </p:nvPr>
        </p:nvSpPr>
        <p:spPr>
          <a:xfrm>
            <a:off x="1790700" y="789217"/>
            <a:ext cx="8610600" cy="1293028"/>
          </a:xfrm>
        </p:spPr>
        <p:txBody>
          <a:bodyPr>
            <a:normAutofit/>
          </a:bodyPr>
          <a:lstStyle/>
          <a:p>
            <a:pPr algn="ctr"/>
            <a:r>
              <a:rPr lang="en-ZA" dirty="0"/>
              <a:t> </a:t>
            </a:r>
            <a:r>
              <a:rPr lang="en-ZA" sz="3200" dirty="0">
                <a:latin typeface="Tw Cen MT Condensed" panose="020B0606020104020203" pitchFamily="34" charset="0"/>
              </a:rPr>
              <a:t>Steps to boost women’s digital power when there’s a cultural barrier</a:t>
            </a:r>
          </a:p>
        </p:txBody>
      </p:sp>
      <p:sp>
        <p:nvSpPr>
          <p:cNvPr id="2058" name="Content Placeholder 2053">
            <a:extLst>
              <a:ext uri="{FF2B5EF4-FFF2-40B4-BE49-F238E27FC236}">
                <a16:creationId xmlns:a16="http://schemas.microsoft.com/office/drawing/2014/main" id="{61F9CF8E-A121-4AEE-B793-E5CBFB892973}"/>
              </a:ext>
            </a:extLst>
          </p:cNvPr>
          <p:cNvSpPr>
            <a:spLocks noGrp="1"/>
          </p:cNvSpPr>
          <p:nvPr>
            <p:ph idx="1"/>
          </p:nvPr>
        </p:nvSpPr>
        <p:spPr>
          <a:xfrm>
            <a:off x="685800" y="2194560"/>
            <a:ext cx="10820400" cy="4024125"/>
          </a:xfrm>
        </p:spPr>
        <p:txBody>
          <a:bodyPr>
            <a:normAutofit/>
          </a:bodyPr>
          <a:lstStyle/>
          <a:p>
            <a:r>
              <a:rPr lang="en-US" sz="2400" b="1" dirty="0">
                <a:latin typeface="Univers Condensed Light" panose="020B0306020202040204" pitchFamily="34" charset="0"/>
              </a:rPr>
              <a:t>Cultural barrier </a:t>
            </a:r>
            <a:r>
              <a:rPr lang="en-US" sz="2400" dirty="0">
                <a:latin typeface="Univers Condensed Light" panose="020B0306020202040204" pitchFamily="34" charset="0"/>
              </a:rPr>
              <a:t>- Many cultures push us back – a woman’s place is at home. </a:t>
            </a:r>
          </a:p>
          <a:p>
            <a:r>
              <a:rPr lang="en-US" sz="2400" dirty="0">
                <a:latin typeface="Univers Condensed Light" panose="020B0306020202040204" pitchFamily="34" charset="0"/>
              </a:rPr>
              <a:t>Some hail from cultures where more opportunities are given to men. Hence not enough is done socially to encourage women to get into technology fields. </a:t>
            </a:r>
          </a:p>
          <a:p>
            <a:r>
              <a:rPr lang="en-US" sz="2400" dirty="0">
                <a:latin typeface="Univers Condensed Light" panose="020B0306020202040204" pitchFamily="34" charset="0"/>
              </a:rPr>
              <a:t>While structural issues are not an overnight fix, especially for women from the sub-continent or the Middle Eastern countries however small steps can be taken towards reducing this barrier. </a:t>
            </a:r>
          </a:p>
          <a:p>
            <a:r>
              <a:rPr lang="en-US" sz="2400" dirty="0">
                <a:latin typeface="Univers Condensed Light" panose="020B0306020202040204" pitchFamily="34" charset="0"/>
              </a:rPr>
              <a:t>A qualification in Technology such as web designing or coding is enough to empower any woman.</a:t>
            </a:r>
          </a:p>
          <a:p>
            <a:pPr marL="0" indent="0">
              <a:buNone/>
            </a:pPr>
            <a:endParaRPr lang="en-US" sz="2400" dirty="0">
              <a:latin typeface="Univers Condensed Light" panose="020B0306020202040204" pitchFamily="34" charset="0"/>
            </a:endParaRPr>
          </a:p>
          <a:p>
            <a:endParaRPr lang="en-US" sz="2400" dirty="0">
              <a:latin typeface="Univers Condensed Light" panose="020B0306020202040204" pitchFamily="34" charset="0"/>
            </a:endParaRPr>
          </a:p>
          <a:p>
            <a:endParaRPr lang="en-US" dirty="0"/>
          </a:p>
        </p:txBody>
      </p:sp>
    </p:spTree>
    <p:extLst>
      <p:ext uri="{BB962C8B-B14F-4D97-AF65-F5344CB8AC3E}">
        <p14:creationId xmlns:p14="http://schemas.microsoft.com/office/powerpoint/2010/main" val="181515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a Literacy Stock Photos, Pictures &amp; Royalty-Free Images - iStock">
            <a:extLst>
              <a:ext uri="{FF2B5EF4-FFF2-40B4-BE49-F238E27FC236}">
                <a16:creationId xmlns:a16="http://schemas.microsoft.com/office/drawing/2014/main" id="{1994DE27-0ECC-4A5C-A4AB-E26E44469805}"/>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t="124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20E6DF-8718-4C6B-9DFE-C74F1E43872E}"/>
              </a:ext>
            </a:extLst>
          </p:cNvPr>
          <p:cNvSpPr>
            <a:spLocks noGrp="1"/>
          </p:cNvSpPr>
          <p:nvPr>
            <p:ph type="title"/>
          </p:nvPr>
        </p:nvSpPr>
        <p:spPr>
          <a:xfrm>
            <a:off x="1790700" y="639315"/>
            <a:ext cx="8610600" cy="1293028"/>
          </a:xfrm>
        </p:spPr>
        <p:txBody>
          <a:bodyPr>
            <a:normAutofit/>
          </a:bodyPr>
          <a:lstStyle/>
          <a:p>
            <a:pPr algn="ctr"/>
            <a:r>
              <a:rPr lang="en-ZA" dirty="0"/>
              <a:t> </a:t>
            </a:r>
            <a:r>
              <a:rPr lang="en-ZA" dirty="0">
                <a:latin typeface="Tw Cen MT Condensed" panose="020B0606020104020203" pitchFamily="34" charset="0"/>
              </a:rPr>
              <a:t>Overcome</a:t>
            </a:r>
          </a:p>
        </p:txBody>
      </p:sp>
      <p:sp>
        <p:nvSpPr>
          <p:cNvPr id="2058" name="Content Placeholder 2053">
            <a:extLst>
              <a:ext uri="{FF2B5EF4-FFF2-40B4-BE49-F238E27FC236}">
                <a16:creationId xmlns:a16="http://schemas.microsoft.com/office/drawing/2014/main" id="{61F9CF8E-A121-4AEE-B793-E5CBFB892973}"/>
              </a:ext>
            </a:extLst>
          </p:cNvPr>
          <p:cNvSpPr>
            <a:spLocks noGrp="1"/>
          </p:cNvSpPr>
          <p:nvPr>
            <p:ph idx="1"/>
          </p:nvPr>
        </p:nvSpPr>
        <p:spPr>
          <a:xfrm>
            <a:off x="685800" y="2194560"/>
            <a:ext cx="10820400" cy="4024125"/>
          </a:xfrm>
        </p:spPr>
        <p:txBody>
          <a:bodyPr>
            <a:normAutofit/>
          </a:bodyPr>
          <a:lstStyle/>
          <a:p>
            <a:r>
              <a:rPr lang="en-US" dirty="0">
                <a:latin typeface="Univers Condensed Light" panose="020B0306020202040204" pitchFamily="34" charset="0"/>
              </a:rPr>
              <a:t>Knowledge is power and having the relevant qualification positions an individual to work on her terms.</a:t>
            </a:r>
          </a:p>
          <a:p>
            <a:r>
              <a:rPr lang="en-US" dirty="0">
                <a:latin typeface="Univers Condensed Light" panose="020B0306020202040204" pitchFamily="34" charset="0"/>
              </a:rPr>
              <a:t>Women can do contract work or run a business such as web designing and this can be done remotely. </a:t>
            </a:r>
          </a:p>
          <a:p>
            <a:r>
              <a:rPr lang="en-US" dirty="0">
                <a:latin typeface="Univers Condensed Light" panose="020B0306020202040204" pitchFamily="34" charset="0"/>
              </a:rPr>
              <a:t>Working remotely will not take her away from the house or her family or her house hold duties and at the same time this individual will be contributing to economic empowerment.</a:t>
            </a:r>
          </a:p>
          <a:p>
            <a:r>
              <a:rPr lang="en-US" dirty="0">
                <a:latin typeface="Univers Condensed Light" panose="020B0306020202040204" pitchFamily="34" charset="0"/>
              </a:rPr>
              <a:t>It also positions a woman to contribute financially towards her home, hence </a:t>
            </a:r>
            <a:r>
              <a:rPr lang="en-US" dirty="0" err="1">
                <a:latin typeface="Univers Condensed Light" panose="020B0306020202040204" pitchFamily="34" charset="0"/>
              </a:rPr>
              <a:t>raiskng</a:t>
            </a:r>
            <a:r>
              <a:rPr lang="en-US" dirty="0">
                <a:latin typeface="Univers Condensed Light" panose="020B0306020202040204" pitchFamily="34" charset="0"/>
              </a:rPr>
              <a:t> the standard of living.</a:t>
            </a:r>
          </a:p>
          <a:p>
            <a:r>
              <a:rPr lang="en-US" dirty="0">
                <a:latin typeface="Univers Condensed Light" panose="020B0306020202040204" pitchFamily="34" charset="0"/>
              </a:rPr>
              <a:t>Don’t allow prescribed social norms to hold you back.</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52889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9748-349C-4368-AF7B-2D4042CFB652}"/>
              </a:ext>
            </a:extLst>
          </p:cNvPr>
          <p:cNvSpPr>
            <a:spLocks noGrp="1"/>
          </p:cNvSpPr>
          <p:nvPr>
            <p:ph type="title"/>
          </p:nvPr>
        </p:nvSpPr>
        <p:spPr>
          <a:xfrm>
            <a:off x="639913" y="1311638"/>
            <a:ext cx="6257291" cy="1293028"/>
          </a:xfrm>
        </p:spPr>
        <p:txBody>
          <a:bodyPr>
            <a:normAutofit/>
          </a:bodyPr>
          <a:lstStyle/>
          <a:p>
            <a:pPr algn="ctr"/>
            <a:r>
              <a:rPr lang="en-ZA" sz="3200" dirty="0">
                <a:latin typeface="Tw Cen MT Condensed" panose="020B0606020104020203" pitchFamily="34" charset="0"/>
              </a:rPr>
              <a:t>Steps to boost women’s digital power when there’s a Mobility constraint</a:t>
            </a:r>
            <a:endParaRPr lang="en-ZA" sz="3200" b="1" dirty="0">
              <a:latin typeface="Tw Cen MT Condensed" panose="020B0606020104020203" pitchFamily="34" charset="0"/>
            </a:endParaRPr>
          </a:p>
        </p:txBody>
      </p:sp>
      <p:sp>
        <p:nvSpPr>
          <p:cNvPr id="2056" name="Content Placeholder 2053">
            <a:extLst>
              <a:ext uri="{FF2B5EF4-FFF2-40B4-BE49-F238E27FC236}">
                <a16:creationId xmlns:a16="http://schemas.microsoft.com/office/drawing/2014/main" id="{0FB2BD00-DD51-4362-9C00-441AFFFB2B8F}"/>
              </a:ext>
            </a:extLst>
          </p:cNvPr>
          <p:cNvSpPr>
            <a:spLocks noGrp="1"/>
          </p:cNvSpPr>
          <p:nvPr>
            <p:ph idx="1"/>
          </p:nvPr>
        </p:nvSpPr>
        <p:spPr>
          <a:xfrm>
            <a:off x="619760" y="3108963"/>
            <a:ext cx="6568974" cy="2722212"/>
          </a:xfrm>
        </p:spPr>
        <p:txBody>
          <a:bodyPr>
            <a:normAutofit/>
          </a:bodyPr>
          <a:lstStyle/>
          <a:p>
            <a:r>
              <a:rPr lang="en-US" sz="2400" b="1" dirty="0">
                <a:latin typeface="Univers Condensed Light" panose="020B0306020202040204" pitchFamily="34" charset="0"/>
              </a:rPr>
              <a:t>Mobility constraints </a:t>
            </a:r>
            <a:r>
              <a:rPr lang="en-US" sz="2400" dirty="0">
                <a:latin typeface="Univers Condensed Light" panose="020B0306020202040204" pitchFamily="34" charset="0"/>
              </a:rPr>
              <a:t>prevent people especially women from travelling outside school/working hours to attend ICT training/classes.</a:t>
            </a:r>
            <a:endParaRPr lang="en-ZA" sz="2400" dirty="0">
              <a:latin typeface="Univers Condensed Light" panose="020B0306020202040204" pitchFamily="34" charset="0"/>
            </a:endParaRPr>
          </a:p>
          <a:p>
            <a:r>
              <a:rPr lang="en-ZA" sz="2400" dirty="0">
                <a:latin typeface="Univers Condensed Light" panose="020B0306020202040204" pitchFamily="34" charset="0"/>
              </a:rPr>
              <a:t>No transport to get to training/classes.</a:t>
            </a:r>
          </a:p>
          <a:p>
            <a:r>
              <a:rPr lang="en-ZA" sz="2400" dirty="0">
                <a:latin typeface="Univers Condensed Light" panose="020B0306020202040204" pitchFamily="34" charset="0"/>
              </a:rPr>
              <a:t>No childcare.</a:t>
            </a:r>
            <a:endParaRPr lang="en-US" dirty="0">
              <a:latin typeface="Univers Condensed Light" panose="020B0306020202040204" pitchFamily="34" charset="0"/>
            </a:endParaRPr>
          </a:p>
        </p:txBody>
      </p:sp>
      <p:sp useBgFill="1">
        <p:nvSpPr>
          <p:cNvPr id="73" name="Rectangle 72">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yalty Free Student Stock Photos | rawpixel">
            <a:extLst>
              <a:ext uri="{FF2B5EF4-FFF2-40B4-BE49-F238E27FC236}">
                <a16:creationId xmlns:a16="http://schemas.microsoft.com/office/drawing/2014/main" id="{526A4F97-6DE8-4C05-8589-9B942D8C0C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16" r="18469"/>
          <a:stretch/>
        </p:blipFill>
        <p:spPr bwMode="auto">
          <a:xfrm>
            <a:off x="7519416" y="10"/>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3525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2312</TotalTime>
  <Words>1046</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Juice ITC</vt:lpstr>
      <vt:lpstr>Tw Cen MT Condensed</vt:lpstr>
      <vt:lpstr>Univers Condensed Light</vt:lpstr>
      <vt:lpstr>Vapor Trail</vt:lpstr>
      <vt:lpstr>Empower &amp; engage</vt:lpstr>
      <vt:lpstr>Digital Pink                   </vt:lpstr>
      <vt:lpstr>Advancing women in the digital space</vt:lpstr>
      <vt:lpstr>What is digital literacy?</vt:lpstr>
      <vt:lpstr>Importance of digital literacy for women</vt:lpstr>
      <vt:lpstr>barriers</vt:lpstr>
      <vt:lpstr> Steps to boost women’s digital power when there’s a cultural barrier</vt:lpstr>
      <vt:lpstr> Overcome</vt:lpstr>
      <vt:lpstr>Steps to boost women’s digital power when there’s a Mobility constraint</vt:lpstr>
      <vt:lpstr>Overcome</vt:lpstr>
      <vt:lpstr>Steps to boost women’s digital power when there’s an Affordability issue</vt:lpstr>
      <vt:lpstr>overcome</vt:lpstr>
      <vt:lpstr>Steps to boost women’s digital power to reduce the Fear factor</vt:lpstr>
      <vt:lpstr>overcome</vt:lpstr>
      <vt:lpstr>Additional tips</vt:lpstr>
      <vt:lpstr>About Valerie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&amp; engage</dc:title>
  <dc:creator>Valerie Naidoo</dc:creator>
  <cp:lastModifiedBy>Valerie Naidoo</cp:lastModifiedBy>
  <cp:revision>43</cp:revision>
  <dcterms:created xsi:type="dcterms:W3CDTF">2020-04-08T21:49:06Z</dcterms:created>
  <dcterms:modified xsi:type="dcterms:W3CDTF">2020-04-15T07:56:58Z</dcterms:modified>
</cp:coreProperties>
</file>